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3"/>
  </p:notesMasterIdLst>
  <p:handoutMasterIdLst>
    <p:handoutMasterId r:id="rId44"/>
  </p:handoutMasterIdLst>
  <p:sldIdLst>
    <p:sldId id="256" r:id="rId2"/>
    <p:sldId id="268" r:id="rId3"/>
    <p:sldId id="258" r:id="rId4"/>
    <p:sldId id="259" r:id="rId5"/>
    <p:sldId id="260" r:id="rId6"/>
    <p:sldId id="262" r:id="rId7"/>
    <p:sldId id="263" r:id="rId8"/>
    <p:sldId id="269" r:id="rId9"/>
    <p:sldId id="270" r:id="rId10"/>
    <p:sldId id="271" r:id="rId11"/>
    <p:sldId id="264" r:id="rId12"/>
    <p:sldId id="265" r:id="rId13"/>
    <p:sldId id="266" r:id="rId14"/>
    <p:sldId id="267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7" r:id="rId40"/>
    <p:sldId id="296" r:id="rId41"/>
    <p:sldId id="257" r:id="rId4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932F6C-FA78-42F1-9870-7CB17EE89032}" type="datetimeFigureOut">
              <a:rPr lang="en-US" smtClean="0"/>
              <a:t>8/2/2015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F4C606-4DE4-462D-9F3E-94CD124BC4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188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B750CD-B109-41F2-B6FD-F59097459E52}" type="datetimeFigureOut">
              <a:rPr lang="en-US" smtClean="0"/>
              <a:pPr/>
              <a:t>8/2/2015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1CB6AF-4ECD-4D11-9D99-906181C3E0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896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CB6AF-4ECD-4D11-9D99-906181C3E049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7351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CB6AF-4ECD-4D11-9D99-906181C3E049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9731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CB6AF-4ECD-4D11-9D99-906181C3E049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4101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CB6AF-4ECD-4D11-9D99-906181C3E049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8758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CB6AF-4ECD-4D11-9D99-906181C3E049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0112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B0511-5769-4120-A7AC-FEEB14FAB359}" type="datetimeFigureOut">
              <a:rPr lang="en-US" smtClean="0"/>
              <a:pPr/>
              <a:t>8/2/2015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86407-747A-4F63-AD84-ED5FB75B0B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8688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B0511-5769-4120-A7AC-FEEB14FAB359}" type="datetimeFigureOut">
              <a:rPr lang="en-US" smtClean="0"/>
              <a:pPr/>
              <a:t>8/2/2015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86407-747A-4F63-AD84-ED5FB75B0B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8552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B0511-5769-4120-A7AC-FEEB14FAB359}" type="datetimeFigureOut">
              <a:rPr lang="en-US" smtClean="0"/>
              <a:pPr/>
              <a:t>8/2/2015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86407-747A-4F63-AD84-ED5FB75B0B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582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B0511-5769-4120-A7AC-FEEB14FAB359}" type="datetimeFigureOut">
              <a:rPr lang="en-US" smtClean="0"/>
              <a:pPr/>
              <a:t>8/2/2015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86407-747A-4F63-AD84-ED5FB75B0B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72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B0511-5769-4120-A7AC-FEEB14FAB359}" type="datetimeFigureOut">
              <a:rPr lang="en-US" smtClean="0"/>
              <a:pPr/>
              <a:t>8/2/2015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86407-747A-4F63-AD84-ED5FB75B0B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344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B0511-5769-4120-A7AC-FEEB14FAB359}" type="datetimeFigureOut">
              <a:rPr lang="en-US" smtClean="0"/>
              <a:pPr/>
              <a:t>8/2/2015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86407-747A-4F63-AD84-ED5FB75B0B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0764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B0511-5769-4120-A7AC-FEEB14FAB359}" type="datetimeFigureOut">
              <a:rPr lang="en-US" smtClean="0"/>
              <a:pPr/>
              <a:t>8/2/2015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86407-747A-4F63-AD84-ED5FB75B0B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6717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B0511-5769-4120-A7AC-FEEB14FAB359}" type="datetimeFigureOut">
              <a:rPr lang="en-US" smtClean="0"/>
              <a:pPr/>
              <a:t>8/2/2015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86407-747A-4F63-AD84-ED5FB75B0B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405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B0511-5769-4120-A7AC-FEEB14FAB359}" type="datetimeFigureOut">
              <a:rPr lang="en-US" smtClean="0"/>
              <a:pPr/>
              <a:t>8/2/2015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86407-747A-4F63-AD84-ED5FB75B0B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530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B0511-5769-4120-A7AC-FEEB14FAB359}" type="datetimeFigureOut">
              <a:rPr lang="en-US" smtClean="0"/>
              <a:pPr/>
              <a:t>8/2/2015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86407-747A-4F63-AD84-ED5FB75B0B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8250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B0511-5769-4120-A7AC-FEEB14FAB359}" type="datetimeFigureOut">
              <a:rPr lang="en-US" smtClean="0"/>
              <a:pPr/>
              <a:t>8/2/2015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86407-747A-4F63-AD84-ED5FB75B0B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034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5B0511-5769-4120-A7AC-FEEB14FAB359}" type="datetimeFigureOut">
              <a:rPr lang="en-US" smtClean="0"/>
              <a:pPr/>
              <a:t>8/2/2015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086407-747A-4F63-AD84-ED5FB75B0B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333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676400"/>
            <a:ext cx="8458200" cy="1673352"/>
          </a:xfrm>
        </p:spPr>
        <p:txBody>
          <a:bodyPr>
            <a:noAutofit/>
          </a:bodyPr>
          <a:lstStyle/>
          <a:p>
            <a:pPr algn="ctr"/>
            <a:r>
              <a:rPr lang="en-US" sz="4800" dirty="0" smtClean="0"/>
              <a:t>MANAGING </a:t>
            </a:r>
            <a:br>
              <a:rPr lang="en-US" sz="4800" dirty="0" smtClean="0"/>
            </a:br>
            <a:r>
              <a:rPr lang="en-US" sz="4800" dirty="0" smtClean="0"/>
              <a:t>TEACHING and LEARNING</a:t>
            </a:r>
            <a:endParaRPr lang="en-US" sz="48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5448"/>
            <a:ext cx="9144000" cy="1252728"/>
          </a:xfrm>
        </p:spPr>
        <p:txBody>
          <a:bodyPr>
            <a:normAutofit/>
          </a:bodyPr>
          <a:lstStyle/>
          <a:p>
            <a:r>
              <a:rPr lang="en-US" dirty="0" smtClean="0"/>
              <a:t>Test sample – Multiple choice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4267200"/>
          </a:xfrm>
        </p:spPr>
        <p:txBody>
          <a:bodyPr/>
          <a:lstStyle/>
          <a:p>
            <a:pPr marL="633222" indent="-514350">
              <a:buFont typeface="+mj-lt"/>
              <a:buAutoNum type="arabicPeriod" startAt="3"/>
            </a:pPr>
            <a:r>
              <a:rPr lang="en-US" dirty="0" smtClean="0">
                <a:solidFill>
                  <a:srgbClr val="C00000"/>
                </a:solidFill>
              </a:rPr>
              <a:t>What does </a:t>
            </a:r>
            <a:r>
              <a:rPr lang="en-US" b="1" dirty="0" smtClean="0">
                <a:solidFill>
                  <a:srgbClr val="C00000"/>
                </a:solidFill>
              </a:rPr>
              <a:t>praising</a:t>
            </a:r>
            <a:r>
              <a:rPr lang="en-US" dirty="0" smtClean="0">
                <a:solidFill>
                  <a:srgbClr val="C00000"/>
                </a:solidFill>
              </a:rPr>
              <a:t> involve?</a:t>
            </a:r>
            <a:endParaRPr lang="en-US" dirty="0" smtClean="0"/>
          </a:p>
          <a:p>
            <a:pPr marL="925830" lvl="1" indent="-514350">
              <a:spcBef>
                <a:spcPts val="3000"/>
              </a:spcBef>
              <a:buFont typeface="+mj-lt"/>
              <a:buAutoNum type="alphaUcPeriod"/>
            </a:pPr>
            <a:r>
              <a:rPr lang="en-US" dirty="0" smtClean="0"/>
              <a:t>telling someone they have done something well </a:t>
            </a:r>
          </a:p>
          <a:p>
            <a:pPr marL="925830" lvl="1" indent="-514350">
              <a:buFont typeface="+mj-lt"/>
              <a:buAutoNum type="alphaUcPeriod"/>
            </a:pPr>
            <a:r>
              <a:rPr lang="en-US" dirty="0" smtClean="0"/>
              <a:t>speaking softly to someone in private</a:t>
            </a:r>
          </a:p>
          <a:p>
            <a:pPr marL="925830" lvl="1" indent="-514350">
              <a:buFont typeface="+mj-lt"/>
              <a:buAutoNum type="alphaUcPeriod"/>
            </a:pPr>
            <a:r>
              <a:rPr lang="en-US" dirty="0" smtClean="0"/>
              <a:t>giving someone balanced feedback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5448"/>
            <a:ext cx="9144000" cy="1252728"/>
          </a:xfrm>
        </p:spPr>
        <p:txBody>
          <a:bodyPr>
            <a:normAutofit/>
          </a:bodyPr>
          <a:lstStyle/>
          <a:p>
            <a:r>
              <a:rPr lang="en-US" sz="4000" dirty="0" smtClean="0"/>
              <a:t>Levels of formality of teacher’s language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1"/>
            <a:ext cx="8839200" cy="5257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>
                <a:solidFill>
                  <a:srgbClr val="C00000"/>
                </a:solidFill>
              </a:rPr>
              <a:t>Exponents for eliciting:</a:t>
            </a:r>
          </a:p>
          <a:p>
            <a:pPr marL="633222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 smtClean="0">
                <a:solidFill>
                  <a:srgbClr val="002060"/>
                </a:solidFill>
              </a:rPr>
              <a:t>Kyoko?</a:t>
            </a:r>
          </a:p>
          <a:p>
            <a:pPr marL="633222" indent="-514350">
              <a:buFont typeface="+mj-lt"/>
              <a:buAutoNum type="arabicPeriod"/>
            </a:pPr>
            <a:r>
              <a:rPr lang="en-US" dirty="0" smtClean="0">
                <a:solidFill>
                  <a:srgbClr val="002060"/>
                </a:solidFill>
              </a:rPr>
              <a:t>Answer, please?</a:t>
            </a:r>
          </a:p>
          <a:p>
            <a:pPr marL="633222" indent="-514350">
              <a:buFont typeface="+mj-lt"/>
              <a:buAutoNum type="arabicPeriod"/>
            </a:pPr>
            <a:r>
              <a:rPr lang="en-US" dirty="0" smtClean="0">
                <a:solidFill>
                  <a:srgbClr val="002060"/>
                </a:solidFill>
              </a:rPr>
              <a:t>What’s number four?</a:t>
            </a:r>
          </a:p>
          <a:p>
            <a:pPr marL="633222" indent="-514350">
              <a:buFont typeface="+mj-lt"/>
              <a:buAutoNum type="arabicPeriod"/>
            </a:pPr>
            <a:r>
              <a:rPr lang="en-US" dirty="0" smtClean="0">
                <a:solidFill>
                  <a:srgbClr val="002060"/>
                </a:solidFill>
              </a:rPr>
              <a:t>Can anyone tell me the answer to number four?</a:t>
            </a:r>
          </a:p>
          <a:p>
            <a:pPr marL="633222" indent="-514350">
              <a:buFont typeface="+mj-lt"/>
              <a:buAutoNum type="arabicPeriod"/>
            </a:pPr>
            <a:r>
              <a:rPr lang="en-US" dirty="0" err="1" smtClean="0">
                <a:solidFill>
                  <a:srgbClr val="002060"/>
                </a:solidFill>
              </a:rPr>
              <a:t>Mr.Giuliani</a:t>
            </a:r>
            <a:r>
              <a:rPr lang="en-US" dirty="0" smtClean="0">
                <a:solidFill>
                  <a:srgbClr val="002060"/>
                </a:solidFill>
              </a:rPr>
              <a:t>?</a:t>
            </a:r>
          </a:p>
          <a:p>
            <a:pPr marL="633222" indent="-514350">
              <a:buFont typeface="+mj-lt"/>
              <a:buAutoNum type="arabicPeriod"/>
            </a:pPr>
            <a:r>
              <a:rPr lang="en-US" dirty="0" smtClean="0">
                <a:solidFill>
                  <a:srgbClr val="002060"/>
                </a:solidFill>
              </a:rPr>
              <a:t>Would anyone like to try answering number four?</a:t>
            </a:r>
          </a:p>
          <a:p>
            <a:pPr>
              <a:spcBef>
                <a:spcPts val="600"/>
              </a:spcBef>
              <a:buNone/>
            </a:pPr>
            <a:r>
              <a:rPr lang="en-US" dirty="0" smtClean="0"/>
              <a:t>	</a:t>
            </a:r>
            <a:r>
              <a:rPr lang="en-US" dirty="0" smtClean="0">
                <a:solidFill>
                  <a:srgbClr val="C00000"/>
                </a:solidFill>
              </a:rPr>
              <a:t>In which classrooms or which students is exponent used by the teacher?</a:t>
            </a:r>
            <a:endParaRPr 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sample – Matching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2286000"/>
            <a:ext cx="3962400" cy="4242816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C00000"/>
                </a:solidFill>
              </a:rPr>
              <a:t>These instructions </a:t>
            </a:r>
          </a:p>
          <a:p>
            <a:pPr marL="633222" indent="-514350">
              <a:spcBef>
                <a:spcPts val="1200"/>
              </a:spcBef>
              <a:buSzPct val="100000"/>
              <a:buFont typeface="+mj-lt"/>
              <a:buAutoNum type="alphaLcPeriod"/>
            </a:pPr>
            <a:r>
              <a:rPr lang="en-US" dirty="0" smtClean="0">
                <a:solidFill>
                  <a:srgbClr val="C00000"/>
                </a:solidFill>
              </a:rPr>
              <a:t>are appropriate for the learners.</a:t>
            </a:r>
          </a:p>
          <a:p>
            <a:pPr marL="633222" indent="-514350">
              <a:buSzPct val="100000"/>
              <a:buFont typeface="+mj-lt"/>
              <a:buAutoNum type="alphaLcPeriod"/>
            </a:pPr>
            <a:r>
              <a:rPr lang="en-US" dirty="0" smtClean="0">
                <a:solidFill>
                  <a:srgbClr val="C00000"/>
                </a:solidFill>
              </a:rPr>
              <a:t>are above the language level of the learners</a:t>
            </a:r>
          </a:p>
          <a:p>
            <a:pPr marL="633222" indent="-514350">
              <a:buSzPct val="100000"/>
              <a:buFont typeface="+mj-lt"/>
              <a:buAutoNum type="alphaLcPeriod"/>
            </a:pPr>
            <a:r>
              <a:rPr lang="en-US" dirty="0" smtClean="0">
                <a:solidFill>
                  <a:srgbClr val="C00000"/>
                </a:solidFill>
              </a:rPr>
              <a:t>do not tell the learners exactly what to do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43400" y="2362200"/>
            <a:ext cx="4572000" cy="4035552"/>
          </a:xfrm>
        </p:spPr>
        <p:txBody>
          <a:bodyPr/>
          <a:lstStyle/>
          <a:p>
            <a:pPr marL="633222" indent="-514350">
              <a:buFont typeface="+mj-lt"/>
              <a:buAutoNum type="arabicPeriod"/>
            </a:pPr>
            <a:r>
              <a:rPr lang="en-US" dirty="0" smtClean="0">
                <a:solidFill>
                  <a:srgbClr val="002060"/>
                </a:solidFill>
              </a:rPr>
              <a:t>Describe the poster briefly to your partner. You’ve got a maximum of two minutes.</a:t>
            </a:r>
          </a:p>
          <a:p>
            <a:pPr marL="633222" indent="-514350">
              <a:spcBef>
                <a:spcPts val="2400"/>
              </a:spcBef>
              <a:buFont typeface="+mj-lt"/>
              <a:buAutoNum type="arabicPeriod"/>
            </a:pPr>
            <a:r>
              <a:rPr lang="en-US" dirty="0" smtClean="0">
                <a:solidFill>
                  <a:srgbClr val="002060"/>
                </a:solidFill>
              </a:rPr>
              <a:t>Open your book at page 12. </a:t>
            </a:r>
            <a:r>
              <a:rPr lang="en-US" dirty="0" err="1" smtClean="0">
                <a:solidFill>
                  <a:srgbClr val="002060"/>
                </a:solidFill>
              </a:rPr>
              <a:t>Colour</a:t>
            </a:r>
            <a:r>
              <a:rPr lang="en-US" dirty="0" smtClean="0">
                <a:solidFill>
                  <a:srgbClr val="002060"/>
                </a:solidFill>
              </a:rPr>
              <a:t> the picture in exercise 2.</a:t>
            </a:r>
          </a:p>
          <a:p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4800" y="1600200"/>
            <a:ext cx="8534400" cy="53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</a:rPr>
              <a:t>Teacher’s instructions to elementary learners</a:t>
            </a:r>
            <a:endParaRPr 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sample – Matching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2286000"/>
            <a:ext cx="3962400" cy="4242816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00B050"/>
                </a:solidFill>
              </a:rPr>
              <a:t>These instructions </a:t>
            </a:r>
          </a:p>
          <a:p>
            <a:pPr marL="633222" indent="-514350">
              <a:spcBef>
                <a:spcPts val="1200"/>
              </a:spcBef>
              <a:buSzPct val="100000"/>
              <a:buFont typeface="+mj-lt"/>
              <a:buAutoNum type="alphaLcPeriod"/>
            </a:pPr>
            <a:r>
              <a:rPr lang="en-US" dirty="0" smtClean="0">
                <a:solidFill>
                  <a:srgbClr val="C00000"/>
                </a:solidFill>
              </a:rPr>
              <a:t>are appropriate for the learners.</a:t>
            </a:r>
          </a:p>
          <a:p>
            <a:pPr marL="633222" indent="-514350">
              <a:buSzPct val="100000"/>
              <a:buFont typeface="+mj-lt"/>
              <a:buAutoNum type="alphaLcPeriod"/>
            </a:pPr>
            <a:r>
              <a:rPr lang="en-US" dirty="0" smtClean="0">
                <a:solidFill>
                  <a:srgbClr val="C00000"/>
                </a:solidFill>
              </a:rPr>
              <a:t>are above the language level of the learners</a:t>
            </a:r>
          </a:p>
          <a:p>
            <a:pPr marL="633222" indent="-514350">
              <a:buSzPct val="100000"/>
              <a:buFont typeface="+mj-lt"/>
              <a:buAutoNum type="alphaLcPeriod"/>
            </a:pPr>
            <a:r>
              <a:rPr lang="en-US" dirty="0" smtClean="0">
                <a:solidFill>
                  <a:srgbClr val="C00000"/>
                </a:solidFill>
              </a:rPr>
              <a:t>do not tell the learners exactly what to do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43400" y="2362200"/>
            <a:ext cx="4572000" cy="4035552"/>
          </a:xfrm>
        </p:spPr>
        <p:txBody>
          <a:bodyPr/>
          <a:lstStyle/>
          <a:p>
            <a:pPr marL="633222" indent="-514350">
              <a:buFont typeface="+mj-lt"/>
              <a:buAutoNum type="arabicPeriod" startAt="3"/>
            </a:pPr>
            <a:r>
              <a:rPr lang="en-US" dirty="0" smtClean="0">
                <a:solidFill>
                  <a:srgbClr val="002060"/>
                </a:solidFill>
              </a:rPr>
              <a:t>Look at the board. Copy these five words into your notebooks.</a:t>
            </a:r>
          </a:p>
          <a:p>
            <a:pPr marL="633222" indent="-514350">
              <a:spcBef>
                <a:spcPts val="2400"/>
              </a:spcBef>
              <a:buFont typeface="+mj-lt"/>
              <a:buAutoNum type="arabicPeriod" startAt="3"/>
            </a:pPr>
            <a:r>
              <a:rPr lang="en-US" dirty="0" smtClean="0">
                <a:solidFill>
                  <a:srgbClr val="002060"/>
                </a:solidFill>
              </a:rPr>
              <a:t>Stand up and look at the flashcards on the walls.</a:t>
            </a:r>
          </a:p>
          <a:p>
            <a:pPr>
              <a:buNone/>
            </a:pP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4800" y="1600200"/>
            <a:ext cx="8534400" cy="53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92D050"/>
                </a:solidFill>
              </a:rPr>
              <a:t>Teacher’s instructions to elementary learners</a:t>
            </a:r>
            <a:endParaRPr lang="en-US" sz="2800" b="1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sample – Matching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2286000"/>
            <a:ext cx="3962400" cy="4242816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00B050"/>
                </a:solidFill>
              </a:rPr>
              <a:t>These instructions </a:t>
            </a:r>
          </a:p>
          <a:p>
            <a:pPr marL="633222" indent="-514350">
              <a:spcBef>
                <a:spcPts val="1200"/>
              </a:spcBef>
              <a:buSzPct val="100000"/>
              <a:buFont typeface="+mj-lt"/>
              <a:buAutoNum type="alphaLcPeriod"/>
            </a:pPr>
            <a:r>
              <a:rPr lang="en-US" dirty="0" smtClean="0">
                <a:solidFill>
                  <a:srgbClr val="C00000"/>
                </a:solidFill>
              </a:rPr>
              <a:t>are appropriate for the learners.</a:t>
            </a:r>
          </a:p>
          <a:p>
            <a:pPr marL="633222" indent="-514350">
              <a:buSzPct val="100000"/>
              <a:buFont typeface="+mj-lt"/>
              <a:buAutoNum type="alphaLcPeriod"/>
            </a:pPr>
            <a:r>
              <a:rPr lang="en-US" dirty="0" smtClean="0">
                <a:solidFill>
                  <a:srgbClr val="C00000"/>
                </a:solidFill>
              </a:rPr>
              <a:t>are above the language level of the learners</a:t>
            </a:r>
          </a:p>
          <a:p>
            <a:pPr marL="633222" indent="-514350">
              <a:buSzPct val="100000"/>
              <a:buFont typeface="+mj-lt"/>
              <a:buAutoNum type="alphaLcPeriod"/>
            </a:pPr>
            <a:r>
              <a:rPr lang="en-US" dirty="0" smtClean="0">
                <a:solidFill>
                  <a:srgbClr val="C00000"/>
                </a:solidFill>
              </a:rPr>
              <a:t>do not tell the learners exactly what to do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43400" y="2362200"/>
            <a:ext cx="4572000" cy="4035552"/>
          </a:xfrm>
        </p:spPr>
        <p:txBody>
          <a:bodyPr/>
          <a:lstStyle/>
          <a:p>
            <a:pPr marL="633222" indent="-514350">
              <a:buFont typeface="+mj-lt"/>
              <a:buAutoNum type="arabicPeriod" startAt="5"/>
            </a:pPr>
            <a:r>
              <a:rPr lang="en-US" dirty="0" smtClean="0">
                <a:solidFill>
                  <a:srgbClr val="002060"/>
                </a:solidFill>
              </a:rPr>
              <a:t>Are you ready to get going? Can one team line their cards up face down here, and the others do the same over there.</a:t>
            </a:r>
          </a:p>
          <a:p>
            <a:pPr marL="633222" indent="-514350">
              <a:spcBef>
                <a:spcPts val="2400"/>
              </a:spcBef>
              <a:buFont typeface="+mj-lt"/>
              <a:buAutoNum type="arabicPeriod" startAt="5"/>
            </a:pPr>
            <a:r>
              <a:rPr lang="en-US" dirty="0" smtClean="0">
                <a:solidFill>
                  <a:srgbClr val="002060"/>
                </a:solidFill>
              </a:rPr>
              <a:t>Listen to the story about Tom and his cat and put up your hands.</a:t>
            </a:r>
          </a:p>
          <a:p>
            <a:pPr>
              <a:buNone/>
            </a:pP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4800" y="1600200"/>
            <a:ext cx="8534400" cy="53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92D050"/>
                </a:solidFill>
              </a:rPr>
              <a:t>Teacher’s instructions to elementary learners</a:t>
            </a:r>
            <a:endParaRPr lang="en-US" sz="2800" b="1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CORRECTING LEARNERS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Categorising</a:t>
            </a:r>
            <a:r>
              <a:rPr lang="en-US" dirty="0" smtClean="0"/>
              <a:t> learners’ mistakes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Errors</a:t>
            </a:r>
          </a:p>
          <a:p>
            <a:pPr>
              <a:buNone/>
            </a:pPr>
            <a:r>
              <a:rPr lang="en-US" dirty="0" smtClean="0"/>
              <a:t>	occur when learners say something beyond their language level </a:t>
            </a:r>
            <a:r>
              <a:rPr lang="en-US" dirty="0" smtClean="0">
                <a:sym typeface="Wingdings" pitchFamily="2" charset="2"/>
              </a:rPr>
              <a:t> they do not understand what is wrong</a:t>
            </a:r>
            <a:endParaRPr lang="en-US" dirty="0" smtClean="0"/>
          </a:p>
          <a:p>
            <a:pPr>
              <a:spcBef>
                <a:spcPts val="2400"/>
              </a:spcBef>
            </a:pPr>
            <a:r>
              <a:rPr lang="en-US" b="1" dirty="0" smtClean="0">
                <a:solidFill>
                  <a:srgbClr val="C00000"/>
                </a:solidFill>
              </a:rPr>
              <a:t>Slips</a:t>
            </a:r>
          </a:p>
          <a:p>
            <a:pPr>
              <a:buNone/>
            </a:pPr>
            <a:r>
              <a:rPr lang="en-US" dirty="0" smtClean="0"/>
              <a:t>	occur when learners are tired, worried, or not concentrating on what they are saying </a:t>
            </a:r>
            <a:r>
              <a:rPr lang="en-US" dirty="0" smtClean="0">
                <a:sym typeface="Wingdings" pitchFamily="2" charset="2"/>
              </a:rPr>
              <a:t> they can correct themselves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Categorising</a:t>
            </a:r>
            <a:r>
              <a:rPr lang="en-US" dirty="0" smtClean="0"/>
              <a:t> learners’ mistakes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Developmental errors</a:t>
            </a:r>
          </a:p>
          <a:p>
            <a:pPr>
              <a:buNone/>
            </a:pPr>
            <a:r>
              <a:rPr lang="en-US" dirty="0" smtClean="0"/>
              <a:t>	occur when learners work out, </a:t>
            </a:r>
            <a:r>
              <a:rPr lang="en-US" dirty="0" err="1" smtClean="0"/>
              <a:t>organise</a:t>
            </a:r>
            <a:r>
              <a:rPr lang="en-US" dirty="0" smtClean="0"/>
              <a:t> and experiment with language they have learned</a:t>
            </a:r>
          </a:p>
          <a:p>
            <a:pPr>
              <a:spcBef>
                <a:spcPts val="2400"/>
              </a:spcBef>
            </a:pPr>
            <a:r>
              <a:rPr lang="en-US" b="1" dirty="0" err="1" smtClean="0">
                <a:solidFill>
                  <a:srgbClr val="C00000"/>
                </a:solidFill>
              </a:rPr>
              <a:t>Fossilisation</a:t>
            </a:r>
            <a:r>
              <a:rPr lang="en-US" b="1" dirty="0" smtClean="0">
                <a:solidFill>
                  <a:srgbClr val="C00000"/>
                </a:solidFill>
              </a:rPr>
              <a:t> of errors</a:t>
            </a:r>
          </a:p>
          <a:p>
            <a:pPr>
              <a:buNone/>
            </a:pPr>
            <a:r>
              <a:rPr lang="en-US" dirty="0" smtClean="0"/>
              <a:t>	occur when learners are able to communicate as much as they need to and have no reason to improve their language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sample – Matching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752600"/>
            <a:ext cx="3962400" cy="4776216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00B050"/>
                </a:solidFill>
              </a:rPr>
              <a:t>Types of mistake</a:t>
            </a:r>
          </a:p>
          <a:p>
            <a:pPr marL="633222" indent="-514350">
              <a:spcBef>
                <a:spcPts val="1200"/>
              </a:spcBef>
              <a:buSzPct val="100000"/>
            </a:pPr>
            <a:r>
              <a:rPr lang="en-US" dirty="0" smtClean="0">
                <a:solidFill>
                  <a:srgbClr val="C00000"/>
                </a:solidFill>
              </a:rPr>
              <a:t>lexical slip</a:t>
            </a:r>
          </a:p>
          <a:p>
            <a:pPr marL="633222" indent="-514350">
              <a:buSzPct val="100000"/>
            </a:pPr>
            <a:r>
              <a:rPr lang="en-US" dirty="0" smtClean="0">
                <a:solidFill>
                  <a:srgbClr val="C00000"/>
                </a:solidFill>
              </a:rPr>
              <a:t>lexical interference error</a:t>
            </a:r>
          </a:p>
          <a:p>
            <a:pPr marL="633222" indent="-514350">
              <a:buSzPct val="100000"/>
            </a:pPr>
            <a:r>
              <a:rPr lang="en-US" dirty="0" smtClean="0">
                <a:solidFill>
                  <a:srgbClr val="C00000"/>
                </a:solidFill>
              </a:rPr>
              <a:t>pronunciation slip</a:t>
            </a:r>
          </a:p>
          <a:p>
            <a:pPr marL="633222" indent="-514350">
              <a:buSzPct val="100000"/>
            </a:pPr>
            <a:r>
              <a:rPr lang="en-US" dirty="0" smtClean="0">
                <a:solidFill>
                  <a:srgbClr val="C00000"/>
                </a:solidFill>
              </a:rPr>
              <a:t>grammatical slip</a:t>
            </a:r>
          </a:p>
          <a:p>
            <a:pPr marL="633222" indent="-514350">
              <a:buSzPct val="100000"/>
            </a:pPr>
            <a:r>
              <a:rPr lang="en-US" dirty="0" smtClean="0">
                <a:solidFill>
                  <a:srgbClr val="C00000"/>
                </a:solidFill>
              </a:rPr>
              <a:t>Lexical developmental error</a:t>
            </a:r>
          </a:p>
          <a:p>
            <a:pPr marL="633222" indent="-514350">
              <a:buSzPct val="100000"/>
            </a:pPr>
            <a:r>
              <a:rPr lang="en-US" dirty="0" err="1" smtClean="0">
                <a:solidFill>
                  <a:srgbClr val="C00000"/>
                </a:solidFill>
              </a:rPr>
              <a:t>fossilised</a:t>
            </a:r>
            <a:r>
              <a:rPr lang="en-US" dirty="0" smtClean="0">
                <a:solidFill>
                  <a:srgbClr val="C00000"/>
                </a:solidFill>
              </a:rPr>
              <a:t> grammatical error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43400" y="2057400"/>
            <a:ext cx="4572000" cy="4340352"/>
          </a:xfrm>
        </p:spPr>
        <p:txBody>
          <a:bodyPr/>
          <a:lstStyle/>
          <a:p>
            <a:pPr marL="633222" indent="-514350">
              <a:buFont typeface="+mj-lt"/>
              <a:buAutoNum type="arabicPeriod"/>
            </a:pPr>
            <a:r>
              <a:rPr lang="en-US" dirty="0" smtClean="0">
                <a:solidFill>
                  <a:srgbClr val="002060"/>
                </a:solidFill>
              </a:rPr>
              <a:t>A good student of mine said, </a:t>
            </a:r>
            <a:r>
              <a:rPr lang="en-US" i="1" dirty="0" smtClean="0">
                <a:solidFill>
                  <a:srgbClr val="002060"/>
                </a:solidFill>
              </a:rPr>
              <a:t>The clouds were sick and it was raining a lot </a:t>
            </a:r>
            <a:r>
              <a:rPr lang="en-US" dirty="0" smtClean="0">
                <a:solidFill>
                  <a:srgbClr val="002060"/>
                </a:solidFill>
              </a:rPr>
              <a:t>but he quickly corrected himself and said ‘thick’.</a:t>
            </a:r>
          </a:p>
          <a:p>
            <a:pPr>
              <a:buNone/>
            </a:pPr>
            <a:endParaRPr 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sample – Matching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752600"/>
            <a:ext cx="3962400" cy="4776216"/>
          </a:xfrm>
        </p:spPr>
        <p:txBody>
          <a:bodyPr/>
          <a:lstStyle/>
          <a:p>
            <a:pPr>
              <a:buNone/>
            </a:pPr>
            <a:r>
              <a:rPr lang="en-US" b="1" dirty="0" smtClean="0">
                <a:solidFill>
                  <a:srgbClr val="92D050"/>
                </a:solidFill>
              </a:rPr>
              <a:t>Types of mistake</a:t>
            </a:r>
          </a:p>
          <a:p>
            <a:pPr marL="633222" indent="-514350">
              <a:spcBef>
                <a:spcPts val="1200"/>
              </a:spcBef>
              <a:buSzPct val="100000"/>
            </a:pPr>
            <a:r>
              <a:rPr lang="en-US" dirty="0" smtClean="0">
                <a:solidFill>
                  <a:srgbClr val="C00000"/>
                </a:solidFill>
              </a:rPr>
              <a:t>lexical slip</a:t>
            </a:r>
          </a:p>
          <a:p>
            <a:pPr marL="633222" indent="-514350">
              <a:buSzPct val="100000"/>
            </a:pPr>
            <a:r>
              <a:rPr lang="en-US" dirty="0" smtClean="0">
                <a:solidFill>
                  <a:srgbClr val="C00000"/>
                </a:solidFill>
              </a:rPr>
              <a:t>lexical interference error</a:t>
            </a:r>
          </a:p>
          <a:p>
            <a:pPr marL="633222" indent="-514350">
              <a:buSzPct val="100000"/>
            </a:pPr>
            <a:r>
              <a:rPr lang="en-US" dirty="0" smtClean="0">
                <a:solidFill>
                  <a:srgbClr val="C00000"/>
                </a:solidFill>
              </a:rPr>
              <a:t>pronunciation slip</a:t>
            </a:r>
          </a:p>
          <a:p>
            <a:pPr marL="633222" indent="-514350">
              <a:buSzPct val="100000"/>
            </a:pPr>
            <a:r>
              <a:rPr lang="en-US" dirty="0" smtClean="0">
                <a:solidFill>
                  <a:srgbClr val="C00000"/>
                </a:solidFill>
              </a:rPr>
              <a:t>grammatical slip</a:t>
            </a:r>
          </a:p>
          <a:p>
            <a:pPr marL="633222" indent="-514350">
              <a:buSzPct val="100000"/>
            </a:pPr>
            <a:r>
              <a:rPr lang="en-US" dirty="0" smtClean="0">
                <a:solidFill>
                  <a:srgbClr val="C00000"/>
                </a:solidFill>
              </a:rPr>
              <a:t>Lexical developmental error</a:t>
            </a:r>
          </a:p>
          <a:p>
            <a:pPr marL="633222" indent="-514350">
              <a:buSzPct val="100000"/>
            </a:pPr>
            <a:r>
              <a:rPr lang="en-US" dirty="0" err="1" smtClean="0">
                <a:solidFill>
                  <a:srgbClr val="C00000"/>
                </a:solidFill>
              </a:rPr>
              <a:t>fossilised</a:t>
            </a:r>
            <a:r>
              <a:rPr lang="en-US" dirty="0" smtClean="0">
                <a:solidFill>
                  <a:srgbClr val="C00000"/>
                </a:solidFill>
              </a:rPr>
              <a:t> grammatical error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43400" y="2057400"/>
            <a:ext cx="4572000" cy="4340352"/>
          </a:xfrm>
        </p:spPr>
        <p:txBody>
          <a:bodyPr/>
          <a:lstStyle/>
          <a:p>
            <a:pPr marL="633222" indent="-514350">
              <a:buFont typeface="+mj-lt"/>
              <a:buAutoNum type="arabicPeriod" startAt="2"/>
            </a:pPr>
            <a:r>
              <a:rPr lang="en-US" dirty="0" smtClean="0">
                <a:solidFill>
                  <a:srgbClr val="002060"/>
                </a:solidFill>
              </a:rPr>
              <a:t>I have several students in my top class who still say things like </a:t>
            </a:r>
            <a:r>
              <a:rPr lang="en-US" i="1" dirty="0" smtClean="0">
                <a:solidFill>
                  <a:srgbClr val="002060"/>
                </a:solidFill>
              </a:rPr>
              <a:t>is very nice; he do; I am doctor. </a:t>
            </a:r>
            <a:r>
              <a:rPr lang="en-US" dirty="0" smtClean="0">
                <a:solidFill>
                  <a:srgbClr val="002060"/>
                </a:solidFill>
              </a:rPr>
              <a:t>I just don’t know what to do about it.</a:t>
            </a:r>
          </a:p>
          <a:p>
            <a:pPr>
              <a:buNone/>
            </a:pPr>
            <a:endParaRPr 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TEACHER’S LANGUAGE IN THE CLASSROOM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sample – Matching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752600"/>
            <a:ext cx="3962400" cy="4776216"/>
          </a:xfrm>
        </p:spPr>
        <p:txBody>
          <a:bodyPr/>
          <a:lstStyle/>
          <a:p>
            <a:pPr>
              <a:buNone/>
            </a:pPr>
            <a:r>
              <a:rPr lang="en-US" b="1" dirty="0" smtClean="0">
                <a:solidFill>
                  <a:srgbClr val="92D050"/>
                </a:solidFill>
              </a:rPr>
              <a:t>Types of mistake</a:t>
            </a:r>
          </a:p>
          <a:p>
            <a:pPr marL="633222" indent="-514350">
              <a:spcBef>
                <a:spcPts val="1200"/>
              </a:spcBef>
              <a:buSzPct val="100000"/>
            </a:pPr>
            <a:r>
              <a:rPr lang="en-US" dirty="0" smtClean="0">
                <a:solidFill>
                  <a:srgbClr val="C00000"/>
                </a:solidFill>
              </a:rPr>
              <a:t>lexical slip</a:t>
            </a:r>
          </a:p>
          <a:p>
            <a:pPr marL="633222" indent="-514350">
              <a:buSzPct val="100000"/>
            </a:pPr>
            <a:r>
              <a:rPr lang="en-US" dirty="0" smtClean="0">
                <a:solidFill>
                  <a:srgbClr val="C00000"/>
                </a:solidFill>
              </a:rPr>
              <a:t>lexical interference error</a:t>
            </a:r>
          </a:p>
          <a:p>
            <a:pPr marL="633222" indent="-514350">
              <a:buSzPct val="100000"/>
            </a:pPr>
            <a:r>
              <a:rPr lang="en-US" dirty="0" smtClean="0">
                <a:solidFill>
                  <a:srgbClr val="C00000"/>
                </a:solidFill>
              </a:rPr>
              <a:t>pronunciation slip</a:t>
            </a:r>
          </a:p>
          <a:p>
            <a:pPr marL="633222" indent="-514350">
              <a:buSzPct val="100000"/>
            </a:pPr>
            <a:r>
              <a:rPr lang="en-US" dirty="0" smtClean="0">
                <a:solidFill>
                  <a:srgbClr val="C00000"/>
                </a:solidFill>
              </a:rPr>
              <a:t>grammatical slip</a:t>
            </a:r>
          </a:p>
          <a:p>
            <a:pPr marL="633222" indent="-514350">
              <a:buSzPct val="100000"/>
            </a:pPr>
            <a:r>
              <a:rPr lang="en-US" dirty="0" smtClean="0">
                <a:solidFill>
                  <a:srgbClr val="C00000"/>
                </a:solidFill>
              </a:rPr>
              <a:t>Lexical developmental error</a:t>
            </a:r>
          </a:p>
          <a:p>
            <a:pPr marL="633222" indent="-514350">
              <a:buSzPct val="100000"/>
            </a:pPr>
            <a:r>
              <a:rPr lang="en-US" dirty="0" err="1" smtClean="0">
                <a:solidFill>
                  <a:srgbClr val="C00000"/>
                </a:solidFill>
              </a:rPr>
              <a:t>fossilised</a:t>
            </a:r>
            <a:r>
              <a:rPr lang="en-US" dirty="0" smtClean="0">
                <a:solidFill>
                  <a:srgbClr val="C00000"/>
                </a:solidFill>
              </a:rPr>
              <a:t> grammatical error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43400" y="2057400"/>
            <a:ext cx="4572000" cy="4340352"/>
          </a:xfrm>
        </p:spPr>
        <p:txBody>
          <a:bodyPr/>
          <a:lstStyle/>
          <a:p>
            <a:pPr marL="633222" indent="-514350">
              <a:buFont typeface="+mj-lt"/>
              <a:buAutoNum type="arabicPeriod" startAt="3"/>
            </a:pPr>
            <a:r>
              <a:rPr lang="en-US" dirty="0" smtClean="0">
                <a:solidFill>
                  <a:srgbClr val="002060"/>
                </a:solidFill>
              </a:rPr>
              <a:t>At the beginning, all my students used terms like </a:t>
            </a:r>
            <a:r>
              <a:rPr lang="en-US" i="1" dirty="0" smtClean="0">
                <a:solidFill>
                  <a:srgbClr val="002060"/>
                </a:solidFill>
              </a:rPr>
              <a:t>nice  </a:t>
            </a:r>
            <a:r>
              <a:rPr lang="en-US" dirty="0" smtClean="0">
                <a:solidFill>
                  <a:srgbClr val="002060"/>
                </a:solidFill>
              </a:rPr>
              <a:t>or </a:t>
            </a:r>
            <a:r>
              <a:rPr lang="en-US" i="1" dirty="0" smtClean="0">
                <a:solidFill>
                  <a:srgbClr val="002060"/>
                </a:solidFill>
              </a:rPr>
              <a:t>good, </a:t>
            </a:r>
            <a:r>
              <a:rPr lang="en-US" dirty="0" smtClean="0">
                <a:solidFill>
                  <a:srgbClr val="002060"/>
                </a:solidFill>
              </a:rPr>
              <a:t>for anything positive, then they gradually started to use language more precisely.</a:t>
            </a:r>
          </a:p>
          <a:p>
            <a:pPr>
              <a:buNone/>
            </a:pPr>
            <a:endParaRPr 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sample – Matching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752600"/>
            <a:ext cx="3962400" cy="4776216"/>
          </a:xfrm>
        </p:spPr>
        <p:txBody>
          <a:bodyPr/>
          <a:lstStyle/>
          <a:p>
            <a:pPr>
              <a:buNone/>
            </a:pPr>
            <a:r>
              <a:rPr lang="en-US" b="1" dirty="0" smtClean="0">
                <a:solidFill>
                  <a:srgbClr val="92D050"/>
                </a:solidFill>
              </a:rPr>
              <a:t>Types of mistake</a:t>
            </a:r>
          </a:p>
          <a:p>
            <a:pPr marL="633222" indent="-514350">
              <a:spcBef>
                <a:spcPts val="1200"/>
              </a:spcBef>
              <a:buSzPct val="100000"/>
            </a:pPr>
            <a:r>
              <a:rPr lang="en-US" dirty="0" smtClean="0">
                <a:solidFill>
                  <a:srgbClr val="C00000"/>
                </a:solidFill>
              </a:rPr>
              <a:t>lexical slip</a:t>
            </a:r>
          </a:p>
          <a:p>
            <a:pPr marL="633222" indent="-514350">
              <a:buSzPct val="100000"/>
            </a:pPr>
            <a:r>
              <a:rPr lang="en-US" dirty="0" smtClean="0">
                <a:solidFill>
                  <a:srgbClr val="C00000"/>
                </a:solidFill>
              </a:rPr>
              <a:t>lexical interference error</a:t>
            </a:r>
          </a:p>
          <a:p>
            <a:pPr marL="633222" indent="-514350">
              <a:buSzPct val="100000"/>
            </a:pPr>
            <a:r>
              <a:rPr lang="en-US" dirty="0" smtClean="0">
                <a:solidFill>
                  <a:srgbClr val="C00000"/>
                </a:solidFill>
              </a:rPr>
              <a:t>pronunciation slip</a:t>
            </a:r>
          </a:p>
          <a:p>
            <a:pPr marL="633222" indent="-514350">
              <a:buSzPct val="100000"/>
            </a:pPr>
            <a:r>
              <a:rPr lang="en-US" dirty="0" smtClean="0">
                <a:solidFill>
                  <a:srgbClr val="C00000"/>
                </a:solidFill>
              </a:rPr>
              <a:t>grammatical slip</a:t>
            </a:r>
          </a:p>
          <a:p>
            <a:pPr marL="633222" indent="-514350">
              <a:buSzPct val="100000"/>
            </a:pPr>
            <a:r>
              <a:rPr lang="en-US" dirty="0" smtClean="0">
                <a:solidFill>
                  <a:srgbClr val="C00000"/>
                </a:solidFill>
              </a:rPr>
              <a:t>Lexical developmental error</a:t>
            </a:r>
          </a:p>
          <a:p>
            <a:pPr marL="633222" indent="-514350">
              <a:buSzPct val="100000"/>
            </a:pPr>
            <a:r>
              <a:rPr lang="en-US" dirty="0" err="1" smtClean="0">
                <a:solidFill>
                  <a:srgbClr val="C00000"/>
                </a:solidFill>
              </a:rPr>
              <a:t>fossilised</a:t>
            </a:r>
            <a:r>
              <a:rPr lang="en-US" dirty="0" smtClean="0">
                <a:solidFill>
                  <a:srgbClr val="C00000"/>
                </a:solidFill>
              </a:rPr>
              <a:t> grammatical error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43400" y="2057400"/>
            <a:ext cx="4572000" cy="4340352"/>
          </a:xfrm>
        </p:spPr>
        <p:txBody>
          <a:bodyPr/>
          <a:lstStyle/>
          <a:p>
            <a:pPr marL="633222" indent="-514350">
              <a:buFont typeface="+mj-lt"/>
              <a:buAutoNum type="arabicPeriod" startAt="4"/>
            </a:pPr>
            <a:r>
              <a:rPr lang="en-US" dirty="0" smtClean="0">
                <a:solidFill>
                  <a:srgbClr val="002060"/>
                </a:solidFill>
              </a:rPr>
              <a:t>During his presentation this morning, my best student was so nervous that he said </a:t>
            </a:r>
            <a:r>
              <a:rPr lang="en-US" i="1" dirty="0" smtClean="0">
                <a:solidFill>
                  <a:srgbClr val="002060"/>
                </a:solidFill>
              </a:rPr>
              <a:t>My mother, she is coming to visit me</a:t>
            </a:r>
            <a:r>
              <a:rPr lang="en-US" dirty="0" smtClean="0">
                <a:solidFill>
                  <a:srgbClr val="002060"/>
                </a:solidFill>
              </a:rPr>
              <a:t>.</a:t>
            </a:r>
          </a:p>
          <a:p>
            <a:pPr>
              <a:buNone/>
            </a:pPr>
            <a:endParaRPr 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sample – Matching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752600"/>
            <a:ext cx="3962400" cy="4776216"/>
          </a:xfrm>
        </p:spPr>
        <p:txBody>
          <a:bodyPr/>
          <a:lstStyle/>
          <a:p>
            <a:pPr>
              <a:buNone/>
            </a:pPr>
            <a:r>
              <a:rPr lang="en-US" b="1" dirty="0" smtClean="0">
                <a:solidFill>
                  <a:srgbClr val="92D050"/>
                </a:solidFill>
              </a:rPr>
              <a:t>Types of mistake</a:t>
            </a:r>
          </a:p>
          <a:p>
            <a:pPr marL="633222" indent="-514350">
              <a:spcBef>
                <a:spcPts val="1200"/>
              </a:spcBef>
              <a:buSzPct val="100000"/>
            </a:pPr>
            <a:r>
              <a:rPr lang="en-US" dirty="0" smtClean="0">
                <a:solidFill>
                  <a:srgbClr val="C00000"/>
                </a:solidFill>
              </a:rPr>
              <a:t>lexical slip</a:t>
            </a:r>
          </a:p>
          <a:p>
            <a:pPr marL="633222" indent="-514350">
              <a:buSzPct val="100000"/>
            </a:pPr>
            <a:r>
              <a:rPr lang="en-US" dirty="0" smtClean="0">
                <a:solidFill>
                  <a:srgbClr val="C00000"/>
                </a:solidFill>
              </a:rPr>
              <a:t>lexical interference error</a:t>
            </a:r>
          </a:p>
          <a:p>
            <a:pPr marL="633222" indent="-514350">
              <a:buSzPct val="100000"/>
            </a:pPr>
            <a:r>
              <a:rPr lang="en-US" dirty="0" smtClean="0">
                <a:solidFill>
                  <a:srgbClr val="C00000"/>
                </a:solidFill>
              </a:rPr>
              <a:t>pronunciation slip</a:t>
            </a:r>
          </a:p>
          <a:p>
            <a:pPr marL="633222" indent="-514350">
              <a:buSzPct val="100000"/>
            </a:pPr>
            <a:r>
              <a:rPr lang="en-US" dirty="0" smtClean="0">
                <a:solidFill>
                  <a:srgbClr val="C00000"/>
                </a:solidFill>
              </a:rPr>
              <a:t>grammatical slip</a:t>
            </a:r>
          </a:p>
          <a:p>
            <a:pPr marL="633222" indent="-514350">
              <a:buSzPct val="100000"/>
            </a:pPr>
            <a:r>
              <a:rPr lang="en-US" dirty="0" smtClean="0">
                <a:solidFill>
                  <a:srgbClr val="C00000"/>
                </a:solidFill>
              </a:rPr>
              <a:t>Lexical developmental error</a:t>
            </a:r>
          </a:p>
          <a:p>
            <a:pPr marL="633222" indent="-514350">
              <a:buSzPct val="100000"/>
            </a:pPr>
            <a:r>
              <a:rPr lang="en-US" dirty="0" err="1" smtClean="0">
                <a:solidFill>
                  <a:srgbClr val="C00000"/>
                </a:solidFill>
              </a:rPr>
              <a:t>fossilised</a:t>
            </a:r>
            <a:r>
              <a:rPr lang="en-US" dirty="0" smtClean="0">
                <a:solidFill>
                  <a:srgbClr val="C00000"/>
                </a:solidFill>
              </a:rPr>
              <a:t> grammatical error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43400" y="2057400"/>
            <a:ext cx="4572000" cy="4340352"/>
          </a:xfrm>
        </p:spPr>
        <p:txBody>
          <a:bodyPr/>
          <a:lstStyle/>
          <a:p>
            <a:pPr marL="633222" indent="-514350">
              <a:buFont typeface="+mj-lt"/>
              <a:buAutoNum type="arabicPeriod" startAt="5"/>
            </a:pPr>
            <a:r>
              <a:rPr lang="en-US" dirty="0" smtClean="0">
                <a:solidFill>
                  <a:srgbClr val="002060"/>
                </a:solidFill>
              </a:rPr>
              <a:t>Nearly all the students in that class who share the same language say </a:t>
            </a:r>
            <a:r>
              <a:rPr lang="en-US" i="1" dirty="0" smtClean="0">
                <a:solidFill>
                  <a:srgbClr val="002060"/>
                </a:solidFill>
              </a:rPr>
              <a:t>brothers </a:t>
            </a:r>
            <a:r>
              <a:rPr lang="en-US" dirty="0" smtClean="0">
                <a:solidFill>
                  <a:srgbClr val="002060"/>
                </a:solidFill>
              </a:rPr>
              <a:t>when they mean </a:t>
            </a:r>
            <a:r>
              <a:rPr lang="en-US" i="1" dirty="0" smtClean="0">
                <a:solidFill>
                  <a:srgbClr val="002060"/>
                </a:solidFill>
              </a:rPr>
              <a:t>brothers and sisters</a:t>
            </a:r>
            <a:r>
              <a:rPr lang="en-US" dirty="0" smtClean="0">
                <a:solidFill>
                  <a:srgbClr val="002060"/>
                </a:solidFill>
              </a:rPr>
              <a:t>. I don’t know why.</a:t>
            </a:r>
          </a:p>
          <a:p>
            <a:pPr>
              <a:buNone/>
            </a:pPr>
            <a:endParaRPr 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5448"/>
            <a:ext cx="8915400" cy="1252728"/>
          </a:xfrm>
        </p:spPr>
        <p:txBody>
          <a:bodyPr>
            <a:normAutofit/>
          </a:bodyPr>
          <a:lstStyle/>
          <a:p>
            <a:r>
              <a:rPr lang="en-US" dirty="0" smtClean="0"/>
              <a:t>Correction strategies and techniques</a:t>
            </a:r>
            <a:br>
              <a:rPr lang="en-US" dirty="0" smtClean="0"/>
            </a:br>
            <a:r>
              <a:rPr lang="en-US" dirty="0" smtClean="0">
                <a:solidFill>
                  <a:srgbClr val="C00000"/>
                </a:solidFill>
              </a:rPr>
              <a:t>Oral correction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Time lines</a:t>
            </a:r>
          </a:p>
          <a:p>
            <a:endParaRPr lang="en-US" b="1" dirty="0" smtClean="0">
              <a:solidFill>
                <a:srgbClr val="C00000"/>
              </a:solidFill>
            </a:endParaRPr>
          </a:p>
          <a:p>
            <a:endParaRPr lang="en-US" b="1" dirty="0" smtClean="0">
              <a:solidFill>
                <a:srgbClr val="C00000"/>
              </a:solidFill>
            </a:endParaRPr>
          </a:p>
          <a:p>
            <a:endParaRPr lang="en-US" b="1" dirty="0" smtClean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Finger correction: </a:t>
            </a:r>
            <a:r>
              <a:rPr lang="en-US" dirty="0" smtClean="0">
                <a:solidFill>
                  <a:srgbClr val="002060"/>
                </a:solidFill>
              </a:rPr>
              <a:t>contraction / missing word</a:t>
            </a:r>
          </a:p>
          <a:p>
            <a:pPr>
              <a:spcBef>
                <a:spcPts val="3000"/>
              </a:spcBef>
            </a:pPr>
            <a:r>
              <a:rPr lang="en-US" b="1" dirty="0" smtClean="0">
                <a:solidFill>
                  <a:srgbClr val="C00000"/>
                </a:solidFill>
              </a:rPr>
              <a:t>Gestures and/or facial expressions: </a:t>
            </a:r>
            <a:r>
              <a:rPr lang="en-US" dirty="0" smtClean="0">
                <a:solidFill>
                  <a:srgbClr val="002060"/>
                </a:solidFill>
              </a:rPr>
              <a:t>slips</a:t>
            </a:r>
          </a:p>
          <a:p>
            <a:pPr>
              <a:buNone/>
            </a:pPr>
            <a:endParaRPr lang="en-US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US" dirty="0" smtClean="0"/>
              <a:t>	</a:t>
            </a:r>
          </a:p>
          <a:p>
            <a:pPr>
              <a:buNone/>
            </a:pPr>
            <a:endParaRPr lang="en-US" dirty="0"/>
          </a:p>
        </p:txBody>
      </p:sp>
      <p:grpSp>
        <p:nvGrpSpPr>
          <p:cNvPr id="16" name="Group 15"/>
          <p:cNvGrpSpPr/>
          <p:nvPr/>
        </p:nvGrpSpPr>
        <p:grpSpPr>
          <a:xfrm>
            <a:off x="1219200" y="2372136"/>
            <a:ext cx="7086600" cy="1143000"/>
            <a:chOff x="1219200" y="2133600"/>
            <a:chExt cx="7086600" cy="1143000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1219200" y="2819400"/>
              <a:ext cx="68580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4495800" y="2590800"/>
              <a:ext cx="0" cy="5334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angle 7"/>
            <p:cNvSpPr/>
            <p:nvPr/>
          </p:nvSpPr>
          <p:spPr>
            <a:xfrm>
              <a:off x="4038600" y="2133600"/>
              <a:ext cx="990600" cy="381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 smtClean="0">
                  <a:solidFill>
                    <a:srgbClr val="00B050"/>
                  </a:solidFill>
                </a:rPr>
                <a:t>Now</a:t>
              </a:r>
              <a:endParaRPr lang="en-US" sz="3200" dirty="0">
                <a:solidFill>
                  <a:srgbClr val="00B050"/>
                </a:solidFill>
              </a:endParaRPr>
            </a:p>
          </p:txBody>
        </p:sp>
        <p:cxnSp>
          <p:nvCxnSpPr>
            <p:cNvPr id="10" name="Straight Arrow Connector 9"/>
            <p:cNvCxnSpPr/>
            <p:nvPr/>
          </p:nvCxnSpPr>
          <p:spPr>
            <a:xfrm>
              <a:off x="5105400" y="2362200"/>
              <a:ext cx="21336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 flipH="1">
              <a:off x="2133600" y="2362200"/>
              <a:ext cx="18288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12"/>
            <p:cNvSpPr/>
            <p:nvPr/>
          </p:nvSpPr>
          <p:spPr>
            <a:xfrm>
              <a:off x="7391400" y="2209800"/>
              <a:ext cx="914400" cy="381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 smtClean="0">
                  <a:solidFill>
                    <a:srgbClr val="00B050"/>
                  </a:solidFill>
                </a:rPr>
                <a:t>Future</a:t>
              </a:r>
              <a:endParaRPr lang="en-US" sz="2000" dirty="0">
                <a:solidFill>
                  <a:srgbClr val="00B050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295400" y="2209800"/>
              <a:ext cx="762000" cy="381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 smtClean="0">
                  <a:solidFill>
                    <a:srgbClr val="00B050"/>
                  </a:solidFill>
                </a:rPr>
                <a:t>Past</a:t>
              </a:r>
              <a:endParaRPr lang="en-US" sz="2000" dirty="0">
                <a:solidFill>
                  <a:srgbClr val="00B050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2438400" y="2895600"/>
              <a:ext cx="762000" cy="381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srgbClr val="00B050"/>
                  </a:solidFill>
                </a:rPr>
                <a:t>x</a:t>
              </a:r>
              <a:endParaRPr lang="en-US" sz="2000" b="1" dirty="0">
                <a:solidFill>
                  <a:srgbClr val="00B050"/>
                </a:solidFill>
              </a:endParaRP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5448"/>
            <a:ext cx="8915400" cy="1252728"/>
          </a:xfrm>
        </p:spPr>
        <p:txBody>
          <a:bodyPr>
            <a:normAutofit/>
          </a:bodyPr>
          <a:lstStyle/>
          <a:p>
            <a:r>
              <a:rPr lang="en-US" dirty="0" smtClean="0"/>
              <a:t>Correction strategies and techniques</a:t>
            </a:r>
            <a:br>
              <a:rPr lang="en-US" dirty="0" smtClean="0"/>
            </a:br>
            <a:r>
              <a:rPr lang="en-US" dirty="0" smtClean="0">
                <a:solidFill>
                  <a:srgbClr val="C00000"/>
                </a:solidFill>
              </a:rPr>
              <a:t>Oral correction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5191"/>
            <a:ext cx="8229600" cy="4778009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Echo correction</a:t>
            </a:r>
          </a:p>
          <a:p>
            <a:pPr>
              <a:buNone/>
            </a:pPr>
            <a:r>
              <a:rPr lang="en-US" b="1" dirty="0" smtClean="0">
                <a:solidFill>
                  <a:srgbClr val="C00000"/>
                </a:solidFill>
              </a:rPr>
              <a:t>	</a:t>
            </a:r>
            <a:r>
              <a:rPr lang="en-US" dirty="0" smtClean="0">
                <a:solidFill>
                  <a:srgbClr val="002060"/>
                </a:solidFill>
              </a:rPr>
              <a:t>repeating what a learner says with rising intonation</a:t>
            </a:r>
          </a:p>
          <a:p>
            <a:pPr>
              <a:spcBef>
                <a:spcPts val="3000"/>
              </a:spcBef>
            </a:pPr>
            <a:r>
              <a:rPr lang="en-US" b="1" dirty="0" smtClean="0">
                <a:solidFill>
                  <a:srgbClr val="C00000"/>
                </a:solidFill>
              </a:rPr>
              <a:t>Identifying a mistake: </a:t>
            </a:r>
            <a:r>
              <a:rPr lang="en-US" dirty="0" smtClean="0">
                <a:solidFill>
                  <a:srgbClr val="002060"/>
                </a:solidFill>
              </a:rPr>
              <a:t>“Are you sure?”</a:t>
            </a:r>
          </a:p>
          <a:p>
            <a:pPr>
              <a:spcBef>
                <a:spcPts val="3000"/>
              </a:spcBef>
            </a:pPr>
            <a:r>
              <a:rPr lang="en-US" b="1" dirty="0" smtClean="0">
                <a:solidFill>
                  <a:srgbClr val="C00000"/>
                </a:solidFill>
              </a:rPr>
              <a:t>Delayed correction: </a:t>
            </a:r>
            <a:r>
              <a:rPr lang="en-US" dirty="0" smtClean="0">
                <a:solidFill>
                  <a:srgbClr val="002060"/>
                </a:solidFill>
              </a:rPr>
              <a:t>(for fluency-based practice) mistakes are corrected at the end of an activity</a:t>
            </a:r>
            <a:r>
              <a:rPr lang="en-US" dirty="0" smtClean="0"/>
              <a:t>	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5448"/>
            <a:ext cx="8915400" cy="1252728"/>
          </a:xfrm>
        </p:spPr>
        <p:txBody>
          <a:bodyPr>
            <a:normAutofit/>
          </a:bodyPr>
          <a:lstStyle/>
          <a:p>
            <a:r>
              <a:rPr lang="en-US" dirty="0" smtClean="0"/>
              <a:t>Correction strategies and techniques</a:t>
            </a:r>
            <a:br>
              <a:rPr lang="en-US" dirty="0" smtClean="0"/>
            </a:br>
            <a:r>
              <a:rPr lang="en-US" dirty="0" smtClean="0">
                <a:solidFill>
                  <a:srgbClr val="C00000"/>
                </a:solidFill>
              </a:rPr>
              <a:t>Oral correction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5191"/>
            <a:ext cx="8229600" cy="4778009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Peer correction</a:t>
            </a:r>
          </a:p>
          <a:p>
            <a:pPr>
              <a:buNone/>
            </a:pPr>
            <a:r>
              <a:rPr lang="en-US" b="1" dirty="0" smtClean="0">
                <a:solidFill>
                  <a:srgbClr val="C00000"/>
                </a:solidFill>
              </a:rPr>
              <a:t>	</a:t>
            </a:r>
            <a:r>
              <a:rPr lang="en-US" dirty="0" smtClean="0">
                <a:solidFill>
                  <a:srgbClr val="002060"/>
                </a:solidFill>
              </a:rPr>
              <a:t>learners correct each others’ mistakes</a:t>
            </a:r>
          </a:p>
          <a:p>
            <a:pPr>
              <a:spcBef>
                <a:spcPts val="3000"/>
              </a:spcBef>
            </a:pPr>
            <a:r>
              <a:rPr lang="en-US" b="1" dirty="0" smtClean="0">
                <a:solidFill>
                  <a:srgbClr val="C00000"/>
                </a:solidFill>
              </a:rPr>
              <a:t>Self correction: </a:t>
            </a:r>
            <a:r>
              <a:rPr lang="en-US" dirty="0" smtClean="0">
                <a:solidFill>
                  <a:srgbClr val="002060"/>
                </a:solidFill>
              </a:rPr>
              <a:t/>
            </a:r>
            <a:br>
              <a:rPr lang="en-US" dirty="0" smtClean="0">
                <a:solidFill>
                  <a:srgbClr val="002060"/>
                </a:solidFill>
              </a:rPr>
            </a:br>
            <a:r>
              <a:rPr lang="en-US" dirty="0" smtClean="0">
                <a:solidFill>
                  <a:srgbClr val="002060"/>
                </a:solidFill>
              </a:rPr>
              <a:t>learners correct themselves in guidance of teacher (finger correction, gesture and/or facial expression, prompt) </a:t>
            </a:r>
          </a:p>
          <a:p>
            <a:pPr>
              <a:spcBef>
                <a:spcPts val="3000"/>
              </a:spcBef>
            </a:pPr>
            <a:r>
              <a:rPr lang="en-US" b="1" dirty="0" smtClean="0">
                <a:solidFill>
                  <a:srgbClr val="C00000"/>
                </a:solidFill>
              </a:rPr>
              <a:t>Ignoring errors: </a:t>
            </a:r>
            <a:r>
              <a:rPr lang="en-US" dirty="0" smtClean="0">
                <a:solidFill>
                  <a:srgbClr val="002060"/>
                </a:solidFill>
              </a:rPr>
              <a:t>mistakes do not impede meaning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5448"/>
            <a:ext cx="8915400" cy="1252728"/>
          </a:xfrm>
        </p:spPr>
        <p:txBody>
          <a:bodyPr>
            <a:normAutofit/>
          </a:bodyPr>
          <a:lstStyle/>
          <a:p>
            <a:r>
              <a:rPr lang="en-US" dirty="0" smtClean="0"/>
              <a:t>Correction strategies and techniques</a:t>
            </a:r>
            <a:br>
              <a:rPr lang="en-US" dirty="0" smtClean="0"/>
            </a:br>
            <a:r>
              <a:rPr lang="en-US" dirty="0" smtClean="0">
                <a:solidFill>
                  <a:srgbClr val="C00000"/>
                </a:solidFill>
              </a:rPr>
              <a:t>Oral correction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5191"/>
            <a:ext cx="8229600" cy="4778009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Reformulating </a:t>
            </a:r>
          </a:p>
          <a:p>
            <a:pPr>
              <a:buNone/>
            </a:pPr>
            <a:r>
              <a:rPr lang="en-US" b="1" dirty="0" smtClean="0">
                <a:solidFill>
                  <a:srgbClr val="C00000"/>
                </a:solidFill>
              </a:rPr>
              <a:t>	</a:t>
            </a:r>
            <a:r>
              <a:rPr lang="en-US" dirty="0" smtClean="0">
                <a:solidFill>
                  <a:srgbClr val="002060"/>
                </a:solidFill>
              </a:rPr>
              <a:t>repeating learner’s utterance correctly without drawing learner’s attention on the mistake</a:t>
            </a:r>
          </a:p>
          <a:p>
            <a:pPr>
              <a:spcBef>
                <a:spcPts val="3000"/>
              </a:spcBef>
            </a:pPr>
            <a:r>
              <a:rPr lang="en-US" b="1" dirty="0" smtClean="0">
                <a:solidFill>
                  <a:srgbClr val="C00000"/>
                </a:solidFill>
              </a:rPr>
              <a:t>Recasting: </a:t>
            </a:r>
            <a:r>
              <a:rPr lang="en-US" dirty="0" smtClean="0">
                <a:solidFill>
                  <a:srgbClr val="002060"/>
                </a:solidFill>
              </a:rPr>
              <a:t/>
            </a:r>
            <a:br>
              <a:rPr lang="en-US" dirty="0" smtClean="0">
                <a:solidFill>
                  <a:srgbClr val="002060"/>
                </a:solidFill>
              </a:rPr>
            </a:br>
            <a:r>
              <a:rPr lang="en-US" dirty="0" smtClean="0">
                <a:solidFill>
                  <a:srgbClr val="002060"/>
                </a:solidFill>
              </a:rPr>
              <a:t>rewording learner’s utterance and saying it back to learner in its improved form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sample – Matching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752600"/>
            <a:ext cx="3962400" cy="4776216"/>
          </a:xfrm>
        </p:spPr>
        <p:txBody>
          <a:bodyPr/>
          <a:lstStyle/>
          <a:p>
            <a:pPr>
              <a:buNone/>
            </a:pPr>
            <a:r>
              <a:rPr lang="en-US" b="1" dirty="0" smtClean="0">
                <a:solidFill>
                  <a:srgbClr val="92D050"/>
                </a:solidFill>
              </a:rPr>
              <a:t>Correction techniques</a:t>
            </a:r>
          </a:p>
          <a:p>
            <a:pPr marL="633222" indent="-514350">
              <a:spcBef>
                <a:spcPts val="1200"/>
              </a:spcBef>
              <a:buSzPct val="100000"/>
            </a:pPr>
            <a:r>
              <a:rPr lang="en-US" dirty="0" smtClean="0">
                <a:solidFill>
                  <a:srgbClr val="C00000"/>
                </a:solidFill>
              </a:rPr>
              <a:t>Echo correcting</a:t>
            </a:r>
          </a:p>
          <a:p>
            <a:pPr marL="633222" indent="-514350">
              <a:buSzPct val="100000"/>
            </a:pPr>
            <a:r>
              <a:rPr lang="en-US" dirty="0" smtClean="0">
                <a:solidFill>
                  <a:srgbClr val="C00000"/>
                </a:solidFill>
              </a:rPr>
              <a:t>Peer correction</a:t>
            </a:r>
          </a:p>
          <a:p>
            <a:pPr marL="633222" indent="-514350">
              <a:buSzPct val="100000"/>
            </a:pPr>
            <a:r>
              <a:rPr lang="en-US" dirty="0" smtClean="0">
                <a:solidFill>
                  <a:srgbClr val="C00000"/>
                </a:solidFill>
              </a:rPr>
              <a:t>Ignoring the mistake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43400" y="2057400"/>
            <a:ext cx="4572000" cy="4340352"/>
          </a:xfrm>
        </p:spPr>
        <p:txBody>
          <a:bodyPr/>
          <a:lstStyle/>
          <a:p>
            <a:pPr marL="633222" indent="-514350">
              <a:buFont typeface="+mj-lt"/>
              <a:buAutoNum type="arabicPeriod"/>
            </a:pPr>
            <a:r>
              <a:rPr lang="en-US" dirty="0" smtClean="0">
                <a:solidFill>
                  <a:srgbClr val="002060"/>
                </a:solidFill>
              </a:rPr>
              <a:t>In a class discussion a learner makes a pronunciation mistake. The teacher does nothing.</a:t>
            </a:r>
          </a:p>
          <a:p>
            <a:pPr>
              <a:buNone/>
            </a:pPr>
            <a:endParaRPr 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sample – Matching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752600"/>
            <a:ext cx="3962400" cy="4776216"/>
          </a:xfrm>
        </p:spPr>
        <p:txBody>
          <a:bodyPr/>
          <a:lstStyle/>
          <a:p>
            <a:pPr>
              <a:buNone/>
            </a:pPr>
            <a:r>
              <a:rPr lang="en-US" b="1" dirty="0" smtClean="0">
                <a:solidFill>
                  <a:srgbClr val="92D050"/>
                </a:solidFill>
              </a:rPr>
              <a:t>Correction techniques</a:t>
            </a:r>
          </a:p>
          <a:p>
            <a:pPr marL="633222" indent="-514350">
              <a:spcBef>
                <a:spcPts val="1200"/>
              </a:spcBef>
              <a:buSzPct val="100000"/>
            </a:pPr>
            <a:r>
              <a:rPr lang="en-US" dirty="0" smtClean="0">
                <a:solidFill>
                  <a:srgbClr val="C00000"/>
                </a:solidFill>
              </a:rPr>
              <a:t>Echo correcting</a:t>
            </a:r>
          </a:p>
          <a:p>
            <a:pPr marL="633222" indent="-514350">
              <a:buSzPct val="100000"/>
            </a:pPr>
            <a:r>
              <a:rPr lang="en-US" dirty="0" smtClean="0">
                <a:solidFill>
                  <a:srgbClr val="C00000"/>
                </a:solidFill>
              </a:rPr>
              <a:t>Peer correction</a:t>
            </a:r>
          </a:p>
          <a:p>
            <a:pPr marL="633222" indent="-514350">
              <a:buSzPct val="100000"/>
            </a:pPr>
            <a:r>
              <a:rPr lang="en-US" dirty="0" smtClean="0">
                <a:solidFill>
                  <a:srgbClr val="C00000"/>
                </a:solidFill>
              </a:rPr>
              <a:t>Ignoring the mistake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43400" y="2057400"/>
            <a:ext cx="4572000" cy="4340352"/>
          </a:xfrm>
        </p:spPr>
        <p:txBody>
          <a:bodyPr/>
          <a:lstStyle/>
          <a:p>
            <a:pPr marL="633222" indent="-514350">
              <a:buFont typeface="+mj-lt"/>
              <a:buAutoNum type="arabicPeriod" startAt="2"/>
            </a:pPr>
            <a:r>
              <a:rPr lang="en-US" dirty="0" smtClean="0">
                <a:solidFill>
                  <a:srgbClr val="002060"/>
                </a:solidFill>
              </a:rPr>
              <a:t>Pairs exchange posters and work with a checklist to guide their proof-reading of the other pair’s grammar and spelling.</a:t>
            </a:r>
          </a:p>
          <a:p>
            <a:pPr>
              <a:buNone/>
            </a:pPr>
            <a:endParaRPr 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sample – Matching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752600"/>
            <a:ext cx="3962400" cy="4776216"/>
          </a:xfrm>
        </p:spPr>
        <p:txBody>
          <a:bodyPr/>
          <a:lstStyle/>
          <a:p>
            <a:pPr>
              <a:buNone/>
            </a:pPr>
            <a:r>
              <a:rPr lang="en-US" b="1" dirty="0" smtClean="0">
                <a:solidFill>
                  <a:srgbClr val="92D050"/>
                </a:solidFill>
              </a:rPr>
              <a:t>Correction techniques</a:t>
            </a:r>
          </a:p>
          <a:p>
            <a:pPr marL="633222" indent="-514350">
              <a:spcBef>
                <a:spcPts val="1200"/>
              </a:spcBef>
              <a:buSzPct val="100000"/>
            </a:pPr>
            <a:r>
              <a:rPr lang="en-US" dirty="0" smtClean="0">
                <a:solidFill>
                  <a:srgbClr val="C00000"/>
                </a:solidFill>
              </a:rPr>
              <a:t>Echo correcting</a:t>
            </a:r>
          </a:p>
          <a:p>
            <a:pPr marL="633222" indent="-514350">
              <a:buSzPct val="100000"/>
            </a:pPr>
            <a:r>
              <a:rPr lang="en-US" dirty="0" smtClean="0">
                <a:solidFill>
                  <a:srgbClr val="C00000"/>
                </a:solidFill>
              </a:rPr>
              <a:t>Peer correction</a:t>
            </a:r>
          </a:p>
          <a:p>
            <a:pPr marL="633222" indent="-514350">
              <a:buSzPct val="100000"/>
            </a:pPr>
            <a:r>
              <a:rPr lang="en-US" dirty="0" smtClean="0">
                <a:solidFill>
                  <a:srgbClr val="C00000"/>
                </a:solidFill>
              </a:rPr>
              <a:t>Ignoring the mistake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43400" y="2057400"/>
            <a:ext cx="4572000" cy="4340352"/>
          </a:xfrm>
        </p:spPr>
        <p:txBody>
          <a:bodyPr/>
          <a:lstStyle/>
          <a:p>
            <a:pPr marL="633222" indent="-514350">
              <a:buFont typeface="+mj-lt"/>
              <a:buAutoNum type="arabicPeriod" startAt="3"/>
            </a:pPr>
            <a:r>
              <a:rPr lang="en-US" dirty="0" smtClean="0">
                <a:solidFill>
                  <a:srgbClr val="002060"/>
                </a:solidFill>
              </a:rPr>
              <a:t>A learner is confusing the pronunciation of the word </a:t>
            </a:r>
            <a:r>
              <a:rPr lang="en-US" i="1" dirty="0" smtClean="0">
                <a:solidFill>
                  <a:srgbClr val="002060"/>
                </a:solidFill>
              </a:rPr>
              <a:t>ship </a:t>
            </a:r>
            <a:r>
              <a:rPr lang="en-US" dirty="0" smtClean="0">
                <a:solidFill>
                  <a:srgbClr val="002060"/>
                </a:solidFill>
              </a:rPr>
              <a:t>and </a:t>
            </a:r>
            <a:r>
              <a:rPr lang="en-US" i="1" dirty="0" smtClean="0">
                <a:solidFill>
                  <a:srgbClr val="002060"/>
                </a:solidFill>
              </a:rPr>
              <a:t>sheep. </a:t>
            </a:r>
            <a:r>
              <a:rPr lang="en-US" dirty="0" smtClean="0">
                <a:solidFill>
                  <a:srgbClr val="002060"/>
                </a:solidFill>
              </a:rPr>
              <a:t> The teacher repeats what he says.</a:t>
            </a:r>
          </a:p>
          <a:p>
            <a:pPr>
              <a:buNone/>
            </a:pPr>
            <a:endParaRPr 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2400" y="2209800"/>
            <a:ext cx="3886200" cy="76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</a:rPr>
              <a:t>Getting attention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057400" y="5867400"/>
            <a:ext cx="3124200" cy="76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</a:rPr>
              <a:t>Instructing 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48000" y="3657600"/>
            <a:ext cx="3124200" cy="76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 smtClean="0">
                <a:solidFill>
                  <a:srgbClr val="FF0000"/>
                </a:solidFill>
              </a:rPr>
              <a:t>Modelling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876800" y="2286000"/>
            <a:ext cx="3124200" cy="76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</a:rPr>
              <a:t>Encouraging 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57200" y="4343400"/>
            <a:ext cx="3124200" cy="76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</a:rPr>
              <a:t>Nominating 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876800" y="5029200"/>
            <a:ext cx="3124200" cy="76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</a:rPr>
              <a:t>Prompting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Functions of teacher language</a:t>
            </a:r>
            <a:endParaRPr lang="en-US" dirty="0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" presetClass="exit" presetSubtype="1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0"/>
                            </p:stCondLst>
                            <p:childTnLst>
                              <p:par>
                                <p:cTn id="30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000"/>
                            </p:stCondLst>
                            <p:childTnLst>
                              <p:par>
                                <p:cTn id="3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000"/>
                            </p:stCondLst>
                            <p:childTnLst>
                              <p:par>
                                <p:cTn id="40" presetID="2" presetClass="exit" presetSubtype="3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4000"/>
                            </p:stCondLst>
                            <p:childTnLst>
                              <p:par>
                                <p:cTn id="4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7000"/>
                            </p:stCondLst>
                            <p:childTnLst>
                              <p:par>
                                <p:cTn id="50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3000"/>
                            </p:stCondLst>
                            <p:childTnLst>
                              <p:par>
                                <p:cTn id="60" presetID="2" presetClass="exit" presetSubtype="9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sample – Matching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752600"/>
            <a:ext cx="3962400" cy="4776216"/>
          </a:xfrm>
        </p:spPr>
        <p:txBody>
          <a:bodyPr/>
          <a:lstStyle/>
          <a:p>
            <a:pPr>
              <a:buNone/>
            </a:pPr>
            <a:r>
              <a:rPr lang="en-US" b="1" dirty="0" smtClean="0">
                <a:solidFill>
                  <a:srgbClr val="92D050"/>
                </a:solidFill>
              </a:rPr>
              <a:t>Correction techniques</a:t>
            </a:r>
          </a:p>
          <a:p>
            <a:pPr marL="633222" indent="-514350">
              <a:spcBef>
                <a:spcPts val="1200"/>
              </a:spcBef>
              <a:buSzPct val="100000"/>
            </a:pPr>
            <a:r>
              <a:rPr lang="en-US" dirty="0" smtClean="0">
                <a:solidFill>
                  <a:srgbClr val="C00000"/>
                </a:solidFill>
              </a:rPr>
              <a:t>Echo correcting</a:t>
            </a:r>
          </a:p>
          <a:p>
            <a:pPr marL="633222" indent="-514350">
              <a:buSzPct val="100000"/>
            </a:pPr>
            <a:r>
              <a:rPr lang="en-US" dirty="0" smtClean="0">
                <a:solidFill>
                  <a:srgbClr val="C00000"/>
                </a:solidFill>
              </a:rPr>
              <a:t>Peer correction</a:t>
            </a:r>
          </a:p>
          <a:p>
            <a:pPr marL="633222" indent="-514350">
              <a:buSzPct val="100000"/>
            </a:pPr>
            <a:r>
              <a:rPr lang="en-US" dirty="0" smtClean="0">
                <a:solidFill>
                  <a:srgbClr val="C00000"/>
                </a:solidFill>
              </a:rPr>
              <a:t>Recasting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43400" y="2057400"/>
            <a:ext cx="4572000" cy="4340352"/>
          </a:xfrm>
        </p:spPr>
        <p:txBody>
          <a:bodyPr/>
          <a:lstStyle/>
          <a:p>
            <a:pPr marL="633222" indent="-514350">
              <a:buFont typeface="+mj-lt"/>
              <a:buAutoNum type="arabicPeriod" startAt="4"/>
            </a:pPr>
            <a:r>
              <a:rPr lang="en-US" dirty="0" smtClean="0">
                <a:solidFill>
                  <a:srgbClr val="002060"/>
                </a:solidFill>
              </a:rPr>
              <a:t>One of the learners says </a:t>
            </a:r>
            <a:r>
              <a:rPr lang="en-US" i="1" dirty="0" smtClean="0">
                <a:solidFill>
                  <a:srgbClr val="002060"/>
                </a:solidFill>
              </a:rPr>
              <a:t>light </a:t>
            </a:r>
            <a:r>
              <a:rPr lang="en-US" dirty="0" smtClean="0">
                <a:solidFill>
                  <a:srgbClr val="002060"/>
                </a:solidFill>
              </a:rPr>
              <a:t>when she means </a:t>
            </a:r>
            <a:r>
              <a:rPr lang="en-US" i="1" dirty="0" smtClean="0">
                <a:solidFill>
                  <a:srgbClr val="002060"/>
                </a:solidFill>
              </a:rPr>
              <a:t>right</a:t>
            </a:r>
            <a:r>
              <a:rPr lang="en-US" dirty="0" smtClean="0">
                <a:solidFill>
                  <a:srgbClr val="002060"/>
                </a:solidFill>
              </a:rPr>
              <a:t>. The teacher says both words.</a:t>
            </a:r>
          </a:p>
          <a:p>
            <a:pPr>
              <a:buNone/>
            </a:pPr>
            <a:endParaRPr 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sample – Matching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752600"/>
            <a:ext cx="3962400" cy="4776216"/>
          </a:xfrm>
        </p:spPr>
        <p:txBody>
          <a:bodyPr/>
          <a:lstStyle/>
          <a:p>
            <a:pPr>
              <a:buNone/>
            </a:pPr>
            <a:r>
              <a:rPr lang="en-US" b="1" dirty="0" smtClean="0">
                <a:solidFill>
                  <a:srgbClr val="92D050"/>
                </a:solidFill>
              </a:rPr>
              <a:t>Correction techniques</a:t>
            </a:r>
          </a:p>
          <a:p>
            <a:pPr marL="633222" indent="-514350">
              <a:spcBef>
                <a:spcPts val="1200"/>
              </a:spcBef>
              <a:buSzPct val="100000"/>
            </a:pPr>
            <a:r>
              <a:rPr lang="en-US" dirty="0" smtClean="0">
                <a:solidFill>
                  <a:srgbClr val="C00000"/>
                </a:solidFill>
              </a:rPr>
              <a:t>Echo correcting</a:t>
            </a:r>
          </a:p>
          <a:p>
            <a:pPr marL="633222" indent="-514350">
              <a:buSzPct val="100000"/>
            </a:pPr>
            <a:r>
              <a:rPr lang="en-US" dirty="0" smtClean="0">
                <a:solidFill>
                  <a:srgbClr val="C00000"/>
                </a:solidFill>
              </a:rPr>
              <a:t>Peer correction</a:t>
            </a:r>
          </a:p>
          <a:p>
            <a:pPr marL="633222" indent="-514350">
              <a:buSzPct val="100000"/>
            </a:pPr>
            <a:r>
              <a:rPr lang="en-US" dirty="0" smtClean="0">
                <a:solidFill>
                  <a:srgbClr val="C00000"/>
                </a:solidFill>
              </a:rPr>
              <a:t>Ignoring the mistake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43400" y="2057400"/>
            <a:ext cx="4572000" cy="4340352"/>
          </a:xfrm>
        </p:spPr>
        <p:txBody>
          <a:bodyPr/>
          <a:lstStyle/>
          <a:p>
            <a:pPr marL="633222" indent="-514350">
              <a:buFont typeface="+mj-lt"/>
              <a:buAutoNum type="arabicPeriod" startAt="5"/>
            </a:pPr>
            <a:r>
              <a:rPr lang="en-US" dirty="0" smtClean="0">
                <a:solidFill>
                  <a:srgbClr val="002060"/>
                </a:solidFill>
              </a:rPr>
              <a:t>The teacher records learners doing a role-play. Then they watch the video and talk about the mistakes in their groups.</a:t>
            </a:r>
          </a:p>
          <a:p>
            <a:pPr>
              <a:buNone/>
            </a:pPr>
            <a:endParaRPr 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5448"/>
            <a:ext cx="8915400" cy="1252728"/>
          </a:xfrm>
        </p:spPr>
        <p:txBody>
          <a:bodyPr>
            <a:normAutofit/>
          </a:bodyPr>
          <a:lstStyle/>
          <a:p>
            <a:r>
              <a:rPr lang="en-US" dirty="0" smtClean="0"/>
              <a:t>Correction strategies and techniques</a:t>
            </a:r>
            <a:br>
              <a:rPr lang="en-US" dirty="0" smtClean="0"/>
            </a:br>
            <a:r>
              <a:rPr lang="en-US" dirty="0" smtClean="0">
                <a:solidFill>
                  <a:srgbClr val="C00000"/>
                </a:solidFill>
              </a:rPr>
              <a:t>Written correction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5191"/>
            <a:ext cx="8229600" cy="4778009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Correction code</a:t>
            </a:r>
          </a:p>
          <a:p>
            <a:pPr>
              <a:buNone/>
            </a:pPr>
            <a:endParaRPr lang="en-US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C00000"/>
                </a:solidFill>
              </a:rPr>
              <a:t>	</a:t>
            </a:r>
            <a:endParaRPr lang="en-US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914400" y="2590800"/>
            <a:ext cx="762000" cy="5334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1133064" y="2743200"/>
            <a:ext cx="238536" cy="225288"/>
            <a:chOff x="1219200" y="2743200"/>
            <a:chExt cx="304800" cy="304800"/>
          </a:xfrm>
        </p:grpSpPr>
        <p:cxnSp>
          <p:nvCxnSpPr>
            <p:cNvPr id="6" name="Straight Connector 5"/>
            <p:cNvCxnSpPr/>
            <p:nvPr/>
          </p:nvCxnSpPr>
          <p:spPr>
            <a:xfrm flipH="1">
              <a:off x="1219200" y="2743200"/>
              <a:ext cx="228600" cy="304800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1371600" y="2895600"/>
              <a:ext cx="152400" cy="152400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Rectangle 10"/>
          <p:cNvSpPr/>
          <p:nvPr/>
        </p:nvSpPr>
        <p:spPr>
          <a:xfrm>
            <a:off x="914400" y="3429000"/>
            <a:ext cx="762000" cy="5334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WO</a:t>
            </a:r>
            <a:endParaRPr lang="en-US" sz="2400" b="1" dirty="0">
              <a:solidFill>
                <a:srgbClr val="00206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914400" y="4191000"/>
            <a:ext cx="762000" cy="5334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Sp</a:t>
            </a:r>
            <a:endParaRPr lang="en-US" sz="2400" b="1" dirty="0">
              <a:solidFill>
                <a:srgbClr val="00206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914400" y="5181600"/>
            <a:ext cx="762000" cy="5334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V</a:t>
            </a:r>
            <a:endParaRPr lang="en-US" sz="2400" b="1" dirty="0">
              <a:solidFill>
                <a:srgbClr val="00206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743200" y="2590800"/>
            <a:ext cx="762000" cy="5334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P</a:t>
            </a:r>
            <a:endParaRPr lang="en-US" sz="2400" b="1" dirty="0">
              <a:solidFill>
                <a:srgbClr val="00206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743200" y="3429000"/>
            <a:ext cx="762000" cy="5334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rgbClr val="002060"/>
                </a:solidFill>
              </a:rPr>
              <a:t>Gr</a:t>
            </a:r>
            <a:endParaRPr lang="en-US" sz="2400" b="1" dirty="0">
              <a:solidFill>
                <a:srgbClr val="002060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743200" y="4267200"/>
            <a:ext cx="762000" cy="5334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?</a:t>
            </a:r>
            <a:endParaRPr lang="en-US" sz="2400" b="1" dirty="0">
              <a:solidFill>
                <a:srgbClr val="00206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743200" y="5181600"/>
            <a:ext cx="762000" cy="5334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T</a:t>
            </a:r>
            <a:endParaRPr lang="en-US" sz="2400" b="1" dirty="0">
              <a:solidFill>
                <a:srgbClr val="002060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572000" y="2590800"/>
            <a:ext cx="914400" cy="5334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prep</a:t>
            </a:r>
            <a:endParaRPr lang="en-US" sz="2400" b="1" dirty="0">
              <a:solidFill>
                <a:srgbClr val="002060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572000" y="3429000"/>
            <a:ext cx="838200" cy="5334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rgbClr val="002060"/>
                </a:solidFill>
              </a:rPr>
              <a:t>ag</a:t>
            </a:r>
            <a:endParaRPr lang="en-US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TEACHER ROLES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sample – Multiple choice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33222" indent="-514350">
              <a:buFont typeface="+mj-lt"/>
              <a:buAutoNum type="arabicPeriod"/>
            </a:pPr>
            <a:r>
              <a:rPr lang="en-US" dirty="0" smtClean="0">
                <a:solidFill>
                  <a:srgbClr val="C00000"/>
                </a:solidFill>
              </a:rPr>
              <a:t>When acting as a </a:t>
            </a:r>
            <a:r>
              <a:rPr lang="en-US" b="1" dirty="0" smtClean="0">
                <a:solidFill>
                  <a:srgbClr val="C00000"/>
                </a:solidFill>
              </a:rPr>
              <a:t>monitor</a:t>
            </a:r>
            <a:r>
              <a:rPr lang="en-US" dirty="0" smtClean="0">
                <a:solidFill>
                  <a:srgbClr val="C00000"/>
                </a:solidFill>
              </a:rPr>
              <a:t> in </a:t>
            </a:r>
            <a:r>
              <a:rPr lang="en-US" dirty="0" err="1" smtClean="0">
                <a:solidFill>
                  <a:srgbClr val="C00000"/>
                </a:solidFill>
              </a:rPr>
              <a:t>pairwork</a:t>
            </a:r>
            <a:r>
              <a:rPr lang="en-US" dirty="0" smtClean="0">
                <a:solidFill>
                  <a:srgbClr val="C00000"/>
                </a:solidFill>
              </a:rPr>
              <a:t>, the teacher</a:t>
            </a:r>
          </a:p>
          <a:p>
            <a:pPr marL="925830" lvl="1" indent="-514350">
              <a:buFont typeface="+mj-lt"/>
              <a:buAutoNum type="alphaUcPeriod"/>
            </a:pPr>
            <a:r>
              <a:rPr lang="en-US" dirty="0" smtClean="0">
                <a:solidFill>
                  <a:srgbClr val="002060"/>
                </a:solidFill>
              </a:rPr>
              <a:t>stands watching the learners.</a:t>
            </a:r>
          </a:p>
          <a:p>
            <a:pPr marL="925830" lvl="1" indent="-514350">
              <a:buFont typeface="+mj-lt"/>
              <a:buAutoNum type="alphaUcPeriod"/>
            </a:pPr>
            <a:r>
              <a:rPr lang="en-US" dirty="0" smtClean="0">
                <a:solidFill>
                  <a:srgbClr val="002060"/>
                </a:solidFill>
              </a:rPr>
              <a:t>moves around the classroom.</a:t>
            </a:r>
          </a:p>
          <a:p>
            <a:pPr marL="925830" lvl="1" indent="-514350">
              <a:buFont typeface="+mj-lt"/>
              <a:buAutoNum type="alphaUcPeriod"/>
            </a:pPr>
            <a:r>
              <a:rPr lang="en-US" dirty="0" smtClean="0">
                <a:solidFill>
                  <a:srgbClr val="002060"/>
                </a:solidFill>
              </a:rPr>
              <a:t>partners a learner.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5448"/>
            <a:ext cx="8610600" cy="1252728"/>
          </a:xfrm>
        </p:spPr>
        <p:txBody>
          <a:bodyPr>
            <a:normAutofit/>
          </a:bodyPr>
          <a:lstStyle/>
          <a:p>
            <a:r>
              <a:rPr lang="en-US" dirty="0" smtClean="0"/>
              <a:t>Test sample – Multiple choice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33222" indent="-514350">
              <a:buFont typeface="+mj-lt"/>
              <a:buAutoNum type="arabicPeriod" startAt="2"/>
            </a:pPr>
            <a:r>
              <a:rPr lang="en-US" dirty="0" smtClean="0">
                <a:solidFill>
                  <a:srgbClr val="C00000"/>
                </a:solidFill>
              </a:rPr>
              <a:t>When acting as a </a:t>
            </a:r>
            <a:r>
              <a:rPr lang="en-US" b="1" dirty="0" smtClean="0">
                <a:solidFill>
                  <a:srgbClr val="C00000"/>
                </a:solidFill>
              </a:rPr>
              <a:t>language expert</a:t>
            </a:r>
            <a:r>
              <a:rPr lang="en-US" dirty="0" smtClean="0">
                <a:solidFill>
                  <a:srgbClr val="C00000"/>
                </a:solidFill>
              </a:rPr>
              <a:t>, the teacher</a:t>
            </a:r>
          </a:p>
          <a:p>
            <a:pPr marL="925830" lvl="1" indent="-514350">
              <a:buFont typeface="+mj-lt"/>
              <a:buAutoNum type="alphaUcPeriod"/>
            </a:pPr>
            <a:r>
              <a:rPr lang="en-US" dirty="0" smtClean="0">
                <a:solidFill>
                  <a:srgbClr val="002060"/>
                </a:solidFill>
              </a:rPr>
              <a:t>maintains discipline.</a:t>
            </a:r>
          </a:p>
          <a:p>
            <a:pPr marL="925830" lvl="1" indent="-514350">
              <a:buFont typeface="+mj-lt"/>
              <a:buAutoNum type="alphaUcPeriod"/>
            </a:pPr>
            <a:r>
              <a:rPr lang="en-US" dirty="0" smtClean="0">
                <a:solidFill>
                  <a:srgbClr val="002060"/>
                </a:solidFill>
              </a:rPr>
              <a:t>explains meaning to learners.</a:t>
            </a:r>
          </a:p>
          <a:p>
            <a:pPr marL="925830" lvl="1" indent="-514350">
              <a:buFont typeface="+mj-lt"/>
              <a:buAutoNum type="alphaUcPeriod"/>
            </a:pPr>
            <a:r>
              <a:rPr lang="en-US" dirty="0" smtClean="0">
                <a:solidFill>
                  <a:srgbClr val="002060"/>
                </a:solidFill>
              </a:rPr>
              <a:t>provides models.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5448"/>
            <a:ext cx="8610600" cy="1252728"/>
          </a:xfrm>
        </p:spPr>
        <p:txBody>
          <a:bodyPr>
            <a:normAutofit/>
          </a:bodyPr>
          <a:lstStyle/>
          <a:p>
            <a:r>
              <a:rPr lang="en-US" dirty="0" smtClean="0"/>
              <a:t>Test sample – Multiple choice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33222" indent="-514350">
              <a:buFont typeface="+mj-lt"/>
              <a:buAutoNum type="arabicPeriod" startAt="3"/>
            </a:pPr>
            <a:r>
              <a:rPr lang="en-US" dirty="0" smtClean="0">
                <a:solidFill>
                  <a:srgbClr val="C00000"/>
                </a:solidFill>
              </a:rPr>
              <a:t>When acting as a </a:t>
            </a:r>
            <a:r>
              <a:rPr lang="en-US" b="1" dirty="0" smtClean="0">
                <a:solidFill>
                  <a:srgbClr val="C00000"/>
                </a:solidFill>
              </a:rPr>
              <a:t>facilitator</a:t>
            </a:r>
            <a:r>
              <a:rPr lang="en-US" dirty="0" smtClean="0">
                <a:solidFill>
                  <a:srgbClr val="C00000"/>
                </a:solidFill>
              </a:rPr>
              <a:t>, the teacher</a:t>
            </a:r>
          </a:p>
          <a:p>
            <a:pPr marL="925830" lvl="1" indent="-514350">
              <a:buFont typeface="+mj-lt"/>
              <a:buAutoNum type="alphaUcPeriod"/>
            </a:pPr>
            <a:r>
              <a:rPr lang="en-US" dirty="0" smtClean="0">
                <a:solidFill>
                  <a:srgbClr val="002060"/>
                </a:solidFill>
              </a:rPr>
              <a:t>finds out learners’ names.</a:t>
            </a:r>
          </a:p>
          <a:p>
            <a:pPr marL="925830" lvl="1" indent="-514350">
              <a:buFont typeface="+mj-lt"/>
              <a:buAutoNum type="alphaUcPeriod"/>
            </a:pPr>
            <a:r>
              <a:rPr lang="en-US" dirty="0" smtClean="0">
                <a:solidFill>
                  <a:srgbClr val="002060"/>
                </a:solidFill>
              </a:rPr>
              <a:t>develops learner autonomy.</a:t>
            </a:r>
          </a:p>
          <a:p>
            <a:pPr marL="925830" lvl="1" indent="-514350">
              <a:buFont typeface="+mj-lt"/>
              <a:buAutoNum type="alphaUcPeriod"/>
            </a:pPr>
            <a:r>
              <a:rPr lang="en-US" dirty="0" smtClean="0">
                <a:solidFill>
                  <a:srgbClr val="002060"/>
                </a:solidFill>
              </a:rPr>
              <a:t>encourage the use of learning strategies.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5448"/>
            <a:ext cx="8610600" cy="1252728"/>
          </a:xfrm>
        </p:spPr>
        <p:txBody>
          <a:bodyPr>
            <a:normAutofit/>
          </a:bodyPr>
          <a:lstStyle/>
          <a:p>
            <a:r>
              <a:rPr lang="en-US" dirty="0" smtClean="0"/>
              <a:t>Test sample – Multiple choice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33222" indent="-514350">
              <a:buFont typeface="+mj-lt"/>
              <a:buAutoNum type="arabicPeriod" startAt="4"/>
            </a:pPr>
            <a:r>
              <a:rPr lang="en-US" dirty="0" smtClean="0">
                <a:solidFill>
                  <a:srgbClr val="C00000"/>
                </a:solidFill>
              </a:rPr>
              <a:t>When acting as a </a:t>
            </a:r>
            <a:r>
              <a:rPr lang="en-US" b="1" dirty="0" smtClean="0">
                <a:solidFill>
                  <a:srgbClr val="C00000"/>
                </a:solidFill>
              </a:rPr>
              <a:t>manager</a:t>
            </a:r>
            <a:r>
              <a:rPr lang="en-US" dirty="0" smtClean="0">
                <a:solidFill>
                  <a:srgbClr val="C00000"/>
                </a:solidFill>
              </a:rPr>
              <a:t>, the teacher</a:t>
            </a:r>
          </a:p>
          <a:p>
            <a:pPr marL="925830" lvl="1" indent="-514350">
              <a:buFont typeface="+mj-lt"/>
              <a:buAutoNum type="alphaUcPeriod"/>
            </a:pPr>
            <a:r>
              <a:rPr lang="en-US" dirty="0" err="1" smtClean="0">
                <a:solidFill>
                  <a:srgbClr val="002060"/>
                </a:solidFill>
              </a:rPr>
              <a:t>organises</a:t>
            </a:r>
            <a:r>
              <a:rPr lang="en-US" dirty="0" smtClean="0">
                <a:solidFill>
                  <a:srgbClr val="002060"/>
                </a:solidFill>
              </a:rPr>
              <a:t> learning resources.</a:t>
            </a:r>
          </a:p>
          <a:p>
            <a:pPr marL="925830" lvl="1" indent="-514350">
              <a:buFont typeface="+mj-lt"/>
              <a:buAutoNum type="alphaUcPeriod"/>
            </a:pPr>
            <a:r>
              <a:rPr lang="en-US" dirty="0" smtClean="0">
                <a:solidFill>
                  <a:srgbClr val="002060"/>
                </a:solidFill>
              </a:rPr>
              <a:t>presents new language.</a:t>
            </a:r>
          </a:p>
          <a:p>
            <a:pPr marL="925830" lvl="1" indent="-514350">
              <a:buFont typeface="+mj-lt"/>
              <a:buAutoNum type="alphaUcPeriod"/>
            </a:pPr>
            <a:r>
              <a:rPr lang="en-US" dirty="0" smtClean="0">
                <a:solidFill>
                  <a:srgbClr val="002060"/>
                </a:solidFill>
              </a:rPr>
              <a:t>sets up group work.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5448"/>
            <a:ext cx="8610600" cy="1252728"/>
          </a:xfrm>
        </p:spPr>
        <p:txBody>
          <a:bodyPr>
            <a:normAutofit/>
          </a:bodyPr>
          <a:lstStyle/>
          <a:p>
            <a:r>
              <a:rPr lang="en-US" dirty="0" smtClean="0"/>
              <a:t>Test sample – Multiple choice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33222" indent="-514350">
              <a:buFont typeface="+mj-lt"/>
              <a:buAutoNum type="arabicPeriod" startAt="5"/>
            </a:pPr>
            <a:r>
              <a:rPr lang="en-US" dirty="0" smtClean="0">
                <a:solidFill>
                  <a:srgbClr val="C00000"/>
                </a:solidFill>
              </a:rPr>
              <a:t>When acting as a </a:t>
            </a:r>
            <a:r>
              <a:rPr lang="en-US" b="1" dirty="0" smtClean="0">
                <a:solidFill>
                  <a:srgbClr val="C00000"/>
                </a:solidFill>
              </a:rPr>
              <a:t>diagnostician</a:t>
            </a:r>
            <a:r>
              <a:rPr lang="en-US" dirty="0" smtClean="0">
                <a:solidFill>
                  <a:srgbClr val="C00000"/>
                </a:solidFill>
              </a:rPr>
              <a:t>, the teacher</a:t>
            </a:r>
          </a:p>
          <a:p>
            <a:pPr marL="925830" lvl="1" indent="-514350">
              <a:buFont typeface="+mj-lt"/>
              <a:buAutoNum type="alphaUcPeriod"/>
            </a:pPr>
            <a:r>
              <a:rPr lang="en-US" dirty="0" smtClean="0">
                <a:solidFill>
                  <a:srgbClr val="002060"/>
                </a:solidFill>
              </a:rPr>
              <a:t>evaluates test results.</a:t>
            </a:r>
          </a:p>
          <a:p>
            <a:pPr marL="925830" lvl="1" indent="-514350">
              <a:buFont typeface="+mj-lt"/>
              <a:buAutoNum type="alphaUcPeriod"/>
            </a:pPr>
            <a:r>
              <a:rPr lang="en-US" dirty="0" smtClean="0">
                <a:solidFill>
                  <a:srgbClr val="002060"/>
                </a:solidFill>
              </a:rPr>
              <a:t>checks learners’ homework.</a:t>
            </a:r>
          </a:p>
          <a:p>
            <a:pPr marL="925830" lvl="1" indent="-514350">
              <a:buFont typeface="+mj-lt"/>
              <a:buAutoNum type="alphaUcPeriod"/>
            </a:pPr>
            <a:r>
              <a:rPr lang="en-US" dirty="0" smtClean="0">
                <a:solidFill>
                  <a:srgbClr val="002060"/>
                </a:solidFill>
              </a:rPr>
              <a:t>introduces new lexis.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5448"/>
            <a:ext cx="8610600" cy="1252728"/>
          </a:xfrm>
        </p:spPr>
        <p:txBody>
          <a:bodyPr>
            <a:normAutofit/>
          </a:bodyPr>
          <a:lstStyle/>
          <a:p>
            <a:r>
              <a:rPr lang="en-US" dirty="0" smtClean="0"/>
              <a:t>Test sample – Multiple choice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33222" indent="-514350">
              <a:buFont typeface="+mj-lt"/>
              <a:buAutoNum type="arabicPeriod" startAt="6"/>
            </a:pPr>
            <a:r>
              <a:rPr lang="en-US" dirty="0" smtClean="0">
                <a:solidFill>
                  <a:srgbClr val="C00000"/>
                </a:solidFill>
              </a:rPr>
              <a:t>When acting as a </a:t>
            </a:r>
            <a:r>
              <a:rPr lang="en-US" b="1" dirty="0" smtClean="0">
                <a:solidFill>
                  <a:srgbClr val="C00000"/>
                </a:solidFill>
              </a:rPr>
              <a:t>rapport builder</a:t>
            </a:r>
            <a:r>
              <a:rPr lang="en-US" dirty="0" smtClean="0">
                <a:solidFill>
                  <a:srgbClr val="C00000"/>
                </a:solidFill>
              </a:rPr>
              <a:t>, the teacher</a:t>
            </a:r>
          </a:p>
          <a:p>
            <a:pPr marL="925830" lvl="1" indent="-514350">
              <a:buFont typeface="+mj-lt"/>
              <a:buAutoNum type="alphaUcPeriod"/>
            </a:pPr>
            <a:r>
              <a:rPr lang="en-US" dirty="0" smtClean="0">
                <a:solidFill>
                  <a:srgbClr val="002060"/>
                </a:solidFill>
              </a:rPr>
              <a:t>uses correction codes.</a:t>
            </a:r>
          </a:p>
          <a:p>
            <a:pPr marL="925830" lvl="1" indent="-514350">
              <a:buFont typeface="+mj-lt"/>
              <a:buAutoNum type="alphaUcPeriod"/>
            </a:pPr>
            <a:r>
              <a:rPr lang="en-US" dirty="0" smtClean="0">
                <a:solidFill>
                  <a:srgbClr val="002060"/>
                </a:solidFill>
              </a:rPr>
              <a:t>motivates learners.</a:t>
            </a:r>
          </a:p>
          <a:p>
            <a:pPr marL="925830" lvl="1" indent="-514350">
              <a:buFont typeface="+mj-lt"/>
              <a:buAutoNum type="alphaUcPeriod"/>
            </a:pPr>
            <a:r>
              <a:rPr lang="en-US" dirty="0" smtClean="0">
                <a:solidFill>
                  <a:srgbClr val="002060"/>
                </a:solidFill>
              </a:rPr>
              <a:t>gives positive feedback.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sample of classroom discourse</a:t>
            </a:r>
            <a:br>
              <a:rPr lang="en-US" dirty="0" smtClean="0"/>
            </a:br>
            <a:r>
              <a:rPr lang="en-US" sz="1800" dirty="0" smtClean="0">
                <a:solidFill>
                  <a:srgbClr val="C00000"/>
                </a:solidFill>
              </a:rPr>
              <a:t>(from </a:t>
            </a:r>
            <a:r>
              <a:rPr lang="en-US" sz="1800" i="1" dirty="0" smtClean="0">
                <a:solidFill>
                  <a:srgbClr val="C00000"/>
                </a:solidFill>
              </a:rPr>
              <a:t>TKT, Modules 1,2,and 3</a:t>
            </a:r>
            <a:r>
              <a:rPr lang="en-US" sz="1800" dirty="0" smtClean="0">
                <a:solidFill>
                  <a:srgbClr val="C00000"/>
                </a:solidFill>
              </a:rPr>
              <a:t>, p. 184)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752600"/>
            <a:ext cx="8686800" cy="51054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dirty="0" smtClean="0"/>
              <a:t>Teacher: 	Stand up, Adam. Stand up, </a:t>
            </a:r>
            <a:r>
              <a:rPr lang="en-US" dirty="0" err="1" smtClean="0"/>
              <a:t>Evi</a:t>
            </a:r>
            <a:r>
              <a:rPr lang="en-US" dirty="0" smtClean="0"/>
              <a:t>. OK, Adam will ask and 			</a:t>
            </a:r>
            <a:r>
              <a:rPr lang="en-US" dirty="0" err="1" smtClean="0"/>
              <a:t>Evi</a:t>
            </a:r>
            <a:r>
              <a:rPr lang="en-US" dirty="0" smtClean="0"/>
              <a:t> will answer</a:t>
            </a:r>
            <a:r>
              <a:rPr lang="en-US" dirty="0" smtClean="0">
                <a:solidFill>
                  <a:srgbClr val="FF0000"/>
                </a:solidFill>
              </a:rPr>
              <a:t>. </a:t>
            </a:r>
            <a:r>
              <a:rPr lang="en-US" i="1" dirty="0" smtClean="0">
                <a:solidFill>
                  <a:srgbClr val="FF0000"/>
                </a:solidFill>
              </a:rPr>
              <a:t>(point to dialogue on board). </a:t>
            </a:r>
            <a:r>
              <a:rPr lang="en-US" dirty="0" smtClean="0"/>
              <a:t>Um, read this 		one.</a:t>
            </a:r>
          </a:p>
          <a:p>
            <a:pPr>
              <a:buNone/>
            </a:pPr>
            <a:r>
              <a:rPr lang="en-US" dirty="0" smtClean="0"/>
              <a:t>Adam: 	May I borrow your pencil, please? </a:t>
            </a:r>
            <a:r>
              <a:rPr lang="en-US" sz="3100" i="1" dirty="0" smtClean="0">
                <a:solidFill>
                  <a:srgbClr val="FF0000"/>
                </a:solidFill>
              </a:rPr>
              <a:t>(read from board)</a:t>
            </a:r>
          </a:p>
          <a:p>
            <a:pPr>
              <a:buNone/>
            </a:pPr>
            <a:r>
              <a:rPr lang="en-US" dirty="0" err="1" smtClean="0"/>
              <a:t>Evi</a:t>
            </a:r>
            <a:r>
              <a:rPr lang="en-US" dirty="0" smtClean="0"/>
              <a:t>: 		Here you are.</a:t>
            </a:r>
          </a:p>
          <a:p>
            <a:pPr>
              <a:buNone/>
            </a:pPr>
            <a:r>
              <a:rPr lang="en-US" dirty="0" smtClean="0"/>
              <a:t>Teacher: 	Now come on , </a:t>
            </a:r>
            <a:r>
              <a:rPr lang="en-US" dirty="0" err="1" smtClean="0"/>
              <a:t>Evi</a:t>
            </a:r>
            <a:r>
              <a:rPr lang="en-US" dirty="0" smtClean="0"/>
              <a:t>, look at Adam. </a:t>
            </a:r>
            <a:r>
              <a:rPr lang="en-US" sz="3100" i="1" dirty="0" smtClean="0">
                <a:solidFill>
                  <a:srgbClr val="FF0000"/>
                </a:solidFill>
              </a:rPr>
              <a:t>(</a:t>
            </a:r>
            <a:r>
              <a:rPr lang="en-US" sz="3100" i="1" dirty="0" err="1" smtClean="0">
                <a:solidFill>
                  <a:srgbClr val="FF0000"/>
                </a:solidFill>
              </a:rPr>
              <a:t>Evi</a:t>
            </a:r>
            <a:r>
              <a:rPr lang="en-US" sz="3100" i="1" dirty="0" smtClean="0">
                <a:solidFill>
                  <a:srgbClr val="FF0000"/>
                </a:solidFill>
              </a:rPr>
              <a:t> is looking at board)</a:t>
            </a:r>
          </a:p>
          <a:p>
            <a:pPr>
              <a:buNone/>
            </a:pPr>
            <a:r>
              <a:rPr lang="en-US" dirty="0" smtClean="0"/>
              <a:t>Adam: 	Thank you.</a:t>
            </a:r>
          </a:p>
          <a:p>
            <a:pPr>
              <a:buNone/>
            </a:pPr>
            <a:r>
              <a:rPr lang="en-US" dirty="0" err="1" smtClean="0"/>
              <a:t>Evi</a:t>
            </a:r>
            <a:r>
              <a:rPr lang="en-US" dirty="0" smtClean="0"/>
              <a:t>: 		You are welcome. </a:t>
            </a:r>
            <a:r>
              <a:rPr lang="en-US" sz="3100" i="1" dirty="0" smtClean="0">
                <a:solidFill>
                  <a:srgbClr val="FF0000"/>
                </a:solidFill>
              </a:rPr>
              <a:t>(turn round and look at Adam</a:t>
            </a:r>
            <a:r>
              <a:rPr lang="en-US" sz="3100" i="1" dirty="0" smtClean="0">
                <a:solidFill>
                  <a:srgbClr val="FFC000"/>
                </a:solidFill>
              </a:rPr>
              <a:t>)</a:t>
            </a:r>
          </a:p>
          <a:p>
            <a:pPr>
              <a:buNone/>
            </a:pPr>
            <a:r>
              <a:rPr lang="en-US" dirty="0" smtClean="0"/>
              <a:t>Teacher: 	Oh </a:t>
            </a:r>
            <a:r>
              <a:rPr lang="en-US" dirty="0" err="1" smtClean="0"/>
              <a:t>er</a:t>
            </a:r>
            <a:r>
              <a:rPr lang="en-US" dirty="0" smtClean="0"/>
              <a:t>, </a:t>
            </a:r>
            <a:r>
              <a:rPr lang="en-US" dirty="0" err="1" smtClean="0"/>
              <a:t>Shona</a:t>
            </a:r>
            <a:r>
              <a:rPr lang="en-US" dirty="0" smtClean="0"/>
              <a:t> </a:t>
            </a:r>
            <a:r>
              <a:rPr lang="en-US" sz="3100" i="1" dirty="0" smtClean="0">
                <a:solidFill>
                  <a:srgbClr val="FFC000"/>
                </a:solidFill>
              </a:rPr>
              <a:t>(</a:t>
            </a:r>
            <a:r>
              <a:rPr lang="en-US" sz="3100" i="1" dirty="0" smtClean="0">
                <a:solidFill>
                  <a:srgbClr val="FF0000"/>
                </a:solidFill>
              </a:rPr>
              <a:t>pause</a:t>
            </a:r>
            <a:r>
              <a:rPr lang="en-US" sz="3100" i="1" dirty="0" smtClean="0">
                <a:solidFill>
                  <a:srgbClr val="FFC000"/>
                </a:solidFill>
              </a:rPr>
              <a:t>) </a:t>
            </a:r>
            <a:r>
              <a:rPr lang="en-US" dirty="0" smtClean="0"/>
              <a:t>and Brenda </a:t>
            </a:r>
            <a:r>
              <a:rPr lang="en-US" i="1" dirty="0" smtClean="0">
                <a:solidFill>
                  <a:srgbClr val="FFC000"/>
                </a:solidFill>
              </a:rPr>
              <a:t>(</a:t>
            </a:r>
            <a:r>
              <a:rPr lang="en-US" i="1" dirty="0" smtClean="0">
                <a:solidFill>
                  <a:srgbClr val="FF0000"/>
                </a:solidFill>
              </a:rPr>
              <a:t>pause</a:t>
            </a:r>
            <a:r>
              <a:rPr lang="en-US" i="1" dirty="0" smtClean="0">
                <a:solidFill>
                  <a:srgbClr val="FFC000"/>
                </a:solidFill>
              </a:rPr>
              <a:t>) </a:t>
            </a:r>
            <a:r>
              <a:rPr lang="en-US" dirty="0" smtClean="0"/>
              <a:t>. Come on, 			</a:t>
            </a:r>
            <a:r>
              <a:rPr lang="en-US" dirty="0" err="1" smtClean="0"/>
              <a:t>Shona</a:t>
            </a:r>
            <a:r>
              <a:rPr lang="en-US" dirty="0" smtClean="0"/>
              <a:t>, ask … </a:t>
            </a:r>
            <a:r>
              <a:rPr lang="en-US" i="1" dirty="0" smtClean="0">
                <a:solidFill>
                  <a:srgbClr val="FFC000"/>
                </a:solidFill>
              </a:rPr>
              <a:t>(</a:t>
            </a:r>
            <a:r>
              <a:rPr lang="en-US" i="1" dirty="0" smtClean="0">
                <a:solidFill>
                  <a:srgbClr val="FF0000"/>
                </a:solidFill>
              </a:rPr>
              <a:t>pause</a:t>
            </a:r>
            <a:r>
              <a:rPr lang="en-US" i="1" dirty="0" smtClean="0">
                <a:solidFill>
                  <a:srgbClr val="FFC000"/>
                </a:solidFill>
              </a:rPr>
              <a:t>) 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Shona</a:t>
            </a:r>
            <a:r>
              <a:rPr lang="en-US" dirty="0" smtClean="0"/>
              <a:t>: 	May I borrow your pencil, please?</a:t>
            </a:r>
          </a:p>
          <a:p>
            <a:pPr>
              <a:buNone/>
            </a:pPr>
            <a:r>
              <a:rPr lang="en-US" dirty="0" smtClean="0"/>
              <a:t>Teacher: 	Brenda, look at </a:t>
            </a:r>
            <a:r>
              <a:rPr lang="en-US" dirty="0" err="1" smtClean="0"/>
              <a:t>Shona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dirty="0" smtClean="0"/>
              <a:t>Brenda: 	You are welcome.</a:t>
            </a:r>
          </a:p>
          <a:p>
            <a:pPr>
              <a:buNone/>
            </a:pPr>
            <a:r>
              <a:rPr lang="en-US" dirty="0" smtClean="0"/>
              <a:t>Teacher: 	Welcome </a:t>
            </a:r>
            <a:r>
              <a:rPr lang="en-US" sz="3100" i="1" dirty="0" smtClean="0">
                <a:solidFill>
                  <a:srgbClr val="FFC000"/>
                </a:solidFill>
              </a:rPr>
              <a:t>(</a:t>
            </a:r>
            <a:r>
              <a:rPr lang="en-US" sz="3100" i="1" dirty="0" smtClean="0">
                <a:solidFill>
                  <a:srgbClr val="FF0000"/>
                </a:solidFill>
              </a:rPr>
              <a:t>teacher is not satisfied with her pronunciation</a:t>
            </a:r>
            <a:r>
              <a:rPr lang="en-US" sz="3100" i="1" dirty="0" smtClean="0">
                <a:solidFill>
                  <a:srgbClr val="FFC000"/>
                </a:solidFill>
              </a:rPr>
              <a:t>)</a:t>
            </a:r>
          </a:p>
          <a:p>
            <a:pPr>
              <a:buNone/>
            </a:pPr>
            <a:r>
              <a:rPr lang="en-US" dirty="0" smtClean="0"/>
              <a:t>Brenda:	 Welcome </a:t>
            </a:r>
            <a:r>
              <a:rPr lang="en-US" sz="3100" i="1" dirty="0" smtClean="0">
                <a:solidFill>
                  <a:srgbClr val="FFC000"/>
                </a:solidFill>
              </a:rPr>
              <a:t>(</a:t>
            </a:r>
            <a:r>
              <a:rPr lang="en-US" sz="3100" i="1" dirty="0" smtClean="0">
                <a:solidFill>
                  <a:srgbClr val="FF0000"/>
                </a:solidFill>
              </a:rPr>
              <a:t>pupil repeats</a:t>
            </a:r>
            <a:r>
              <a:rPr lang="en-US" sz="3100" i="1" dirty="0" smtClean="0">
                <a:solidFill>
                  <a:srgbClr val="FFC000"/>
                </a:solidFill>
              </a:rPr>
              <a:t>)</a:t>
            </a:r>
          </a:p>
          <a:p>
            <a:pPr>
              <a:buNone/>
            </a:pPr>
            <a:r>
              <a:rPr lang="en-US" dirty="0" smtClean="0"/>
              <a:t>Teacher: 	May I borrow your pencil, please? Brenda, a bit louder. 			Look at each other when you ask questions.</a:t>
            </a:r>
            <a:endParaRPr lang="en-US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5448"/>
            <a:ext cx="8610600" cy="1252728"/>
          </a:xfrm>
        </p:spPr>
        <p:txBody>
          <a:bodyPr>
            <a:normAutofit/>
          </a:bodyPr>
          <a:lstStyle/>
          <a:p>
            <a:r>
              <a:rPr lang="en-US" dirty="0" smtClean="0"/>
              <a:t>Test sample – Multiple choice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33222" indent="-514350">
              <a:buFont typeface="+mj-lt"/>
              <a:buAutoNum type="arabicPeriod" startAt="7"/>
            </a:pPr>
            <a:r>
              <a:rPr lang="en-US" dirty="0" smtClean="0">
                <a:solidFill>
                  <a:srgbClr val="C00000"/>
                </a:solidFill>
              </a:rPr>
              <a:t>When acting as a </a:t>
            </a:r>
            <a:r>
              <a:rPr lang="en-US" b="1" dirty="0" smtClean="0">
                <a:solidFill>
                  <a:srgbClr val="C00000"/>
                </a:solidFill>
              </a:rPr>
              <a:t>resource </a:t>
            </a:r>
            <a:r>
              <a:rPr lang="en-US" dirty="0" smtClean="0">
                <a:solidFill>
                  <a:srgbClr val="C00000"/>
                </a:solidFill>
              </a:rPr>
              <a:t>for learners, the teacher</a:t>
            </a:r>
          </a:p>
          <a:p>
            <a:pPr marL="925830" lvl="1" indent="-514350">
              <a:buFont typeface="+mj-lt"/>
              <a:buAutoNum type="alphaUcPeriod"/>
            </a:pPr>
            <a:r>
              <a:rPr lang="en-US" dirty="0" smtClean="0">
                <a:solidFill>
                  <a:srgbClr val="002060"/>
                </a:solidFill>
              </a:rPr>
              <a:t>gives information on language.</a:t>
            </a:r>
          </a:p>
          <a:p>
            <a:pPr marL="925830" lvl="1" indent="-514350">
              <a:buFont typeface="+mj-lt"/>
              <a:buAutoNum type="alphaUcPeriod"/>
            </a:pPr>
            <a:r>
              <a:rPr lang="en-US" dirty="0" smtClean="0">
                <a:solidFill>
                  <a:srgbClr val="002060"/>
                </a:solidFill>
              </a:rPr>
              <a:t>gives homework.</a:t>
            </a:r>
          </a:p>
          <a:p>
            <a:pPr marL="925830" lvl="1" indent="-514350">
              <a:buFont typeface="+mj-lt"/>
              <a:buAutoNum type="alphaUcPeriod"/>
            </a:pPr>
            <a:r>
              <a:rPr lang="en-US" dirty="0" smtClean="0">
                <a:solidFill>
                  <a:srgbClr val="002060"/>
                </a:solidFill>
              </a:rPr>
              <a:t>advises on learning strategies.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Answer Keys (Topic 2)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28650" y="1825625"/>
          <a:ext cx="7886700" cy="4351338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803275"/>
                <a:gridCol w="876300"/>
                <a:gridCol w="876300"/>
                <a:gridCol w="876300"/>
                <a:gridCol w="876300"/>
                <a:gridCol w="876300"/>
                <a:gridCol w="949325"/>
                <a:gridCol w="876300"/>
                <a:gridCol w="876300"/>
              </a:tblGrid>
              <a:tr h="4397375">
                <a:tc>
                  <a:txBody>
                    <a:bodyPr/>
                    <a:lstStyle/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/>
                      </a:pPr>
                      <a:r>
                        <a:rPr lang="en-US" dirty="0" smtClean="0"/>
                        <a:t>A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/>
                      </a:pPr>
                      <a:r>
                        <a:rPr lang="en-US" dirty="0" smtClean="0"/>
                        <a:t>B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/>
                      </a:pPr>
                      <a:r>
                        <a:rPr lang="en-US" dirty="0" smtClean="0"/>
                        <a:t>A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/>
                      </a:pPr>
                      <a:r>
                        <a:rPr lang="en-US" dirty="0" smtClean="0"/>
                        <a:t>C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/>
                      </a:pPr>
                      <a:r>
                        <a:rPr lang="en-US" dirty="0" smtClean="0"/>
                        <a:t>B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/>
                      </a:pPr>
                      <a:r>
                        <a:rPr lang="en-US" dirty="0" smtClean="0"/>
                        <a:t>C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/>
                      </a:pPr>
                      <a:r>
                        <a:rPr lang="en-US" dirty="0" smtClean="0"/>
                        <a:t>A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/>
                      </a:pPr>
                      <a:r>
                        <a:rPr lang="en-US" dirty="0" smtClean="0"/>
                        <a:t>C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/>
                      </a:pPr>
                      <a:r>
                        <a:rPr lang="en-US" dirty="0" smtClean="0"/>
                        <a:t>B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/>
                      </a:pPr>
                      <a:r>
                        <a:rPr lang="en-US" dirty="0" smtClean="0"/>
                        <a:t>A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/>
                      </a:pPr>
                      <a:r>
                        <a:rPr lang="en-US" dirty="0" smtClean="0"/>
                        <a:t>B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/>
                      </a:pPr>
                      <a:r>
                        <a:rPr lang="en-US" dirty="0" smtClean="0"/>
                        <a:t>A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/>
                      </a:pPr>
                      <a:r>
                        <a:rPr lang="en-US" dirty="0" smtClean="0"/>
                        <a:t>C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/>
                      </a:pPr>
                      <a:r>
                        <a:rPr lang="en-US" dirty="0" smtClean="0"/>
                        <a:t>A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/>
                      </a:pPr>
                      <a:r>
                        <a:rPr lang="en-US" dirty="0" smtClean="0"/>
                        <a:t>D</a:t>
                      </a:r>
                    </a:p>
                  </a:txBody>
                  <a:tcPr marL="87630" marR="87630"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>
                            <a:lumMod val="50000"/>
                          </a:schemeClr>
                        </a:buClr>
                        <a:buSzTx/>
                        <a:buFont typeface="+mj-lt"/>
                        <a:buAutoNum type="arabicPeriod" startAt="16"/>
                        <a:tabLst/>
                        <a:defRPr/>
                      </a:pPr>
                      <a:r>
                        <a:rPr lang="en-US" dirty="0" smtClean="0"/>
                        <a:t>B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Font typeface="+mj-lt"/>
                        <a:buAutoNum type="arabicPeriod" startAt="16"/>
                      </a:pPr>
                      <a:r>
                        <a:rPr lang="en-US" dirty="0" smtClean="0"/>
                        <a:t>C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16"/>
                      </a:pPr>
                      <a:r>
                        <a:rPr lang="en-US" dirty="0" smtClean="0"/>
                        <a:t>B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16"/>
                      </a:pPr>
                      <a:r>
                        <a:rPr lang="en-US" dirty="0" smtClean="0"/>
                        <a:t>A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16"/>
                      </a:pPr>
                      <a:r>
                        <a:rPr lang="en-US" dirty="0" smtClean="0"/>
                        <a:t>A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16"/>
                      </a:pPr>
                      <a:r>
                        <a:rPr lang="en-US" dirty="0" smtClean="0"/>
                        <a:t>B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16"/>
                      </a:pPr>
                      <a:r>
                        <a:rPr lang="en-US" dirty="0" smtClean="0"/>
                        <a:t>C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16"/>
                      </a:pPr>
                      <a:r>
                        <a:rPr lang="en-US" dirty="0" smtClean="0"/>
                        <a:t>E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16"/>
                      </a:pPr>
                      <a:r>
                        <a:rPr lang="en-US" dirty="0" smtClean="0"/>
                        <a:t>D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16"/>
                      </a:pPr>
                      <a:r>
                        <a:rPr lang="en-US" dirty="0" smtClean="0"/>
                        <a:t>A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16"/>
                      </a:pPr>
                      <a:r>
                        <a:rPr lang="en-US" dirty="0" smtClean="0"/>
                        <a:t>G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16"/>
                      </a:pPr>
                      <a:r>
                        <a:rPr lang="en-US" dirty="0" smtClean="0"/>
                        <a:t>F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16"/>
                      </a:pPr>
                      <a:r>
                        <a:rPr lang="en-US" dirty="0" smtClean="0"/>
                        <a:t>B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16"/>
                      </a:pPr>
                      <a:r>
                        <a:rPr lang="en-US" dirty="0" smtClean="0"/>
                        <a:t>A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16"/>
                      </a:pPr>
                      <a:r>
                        <a:rPr lang="en-US" dirty="0" smtClean="0"/>
                        <a:t>F</a:t>
                      </a:r>
                      <a:endParaRPr lang="en-US" dirty="0"/>
                    </a:p>
                  </a:txBody>
                  <a:tcPr marL="87630" marR="87630"/>
                </a:tc>
                <a:tc>
                  <a:txBody>
                    <a:bodyPr/>
                    <a:lstStyle/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Font typeface="+mj-lt"/>
                        <a:buAutoNum type="arabicPeriod" startAt="31"/>
                      </a:pPr>
                      <a:r>
                        <a:rPr lang="en-US" dirty="0" smtClean="0"/>
                        <a:t>G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31"/>
                      </a:pPr>
                      <a:r>
                        <a:rPr lang="en-US" dirty="0" smtClean="0"/>
                        <a:t>C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Font typeface="+mj-lt"/>
                        <a:buAutoNum type="arabicPeriod" startAt="33"/>
                      </a:pPr>
                      <a:r>
                        <a:rPr lang="en-US" dirty="0" smtClean="0"/>
                        <a:t>B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33"/>
                      </a:pPr>
                      <a:r>
                        <a:rPr lang="en-US" dirty="0" smtClean="0"/>
                        <a:t>D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33"/>
                      </a:pPr>
                      <a:r>
                        <a:rPr lang="en-US" dirty="0" smtClean="0"/>
                        <a:t>A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33"/>
                      </a:pPr>
                      <a:r>
                        <a:rPr lang="en-US" dirty="0" smtClean="0"/>
                        <a:t>A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33"/>
                      </a:pPr>
                      <a:r>
                        <a:rPr lang="en-US" dirty="0" smtClean="0"/>
                        <a:t>C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33"/>
                      </a:pPr>
                      <a:r>
                        <a:rPr lang="en-US" dirty="0" smtClean="0"/>
                        <a:t>A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33"/>
                      </a:pPr>
                      <a:r>
                        <a:rPr lang="en-US" dirty="0" smtClean="0"/>
                        <a:t>B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33"/>
                      </a:pPr>
                      <a:r>
                        <a:rPr lang="en-US" dirty="0" smtClean="0"/>
                        <a:t>C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33"/>
                      </a:pPr>
                      <a:r>
                        <a:rPr lang="en-US" dirty="0" smtClean="0"/>
                        <a:t>A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33"/>
                      </a:pPr>
                      <a:r>
                        <a:rPr lang="en-US" dirty="0" smtClean="0"/>
                        <a:t>B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33"/>
                      </a:pPr>
                      <a:r>
                        <a:rPr lang="en-US" dirty="0" smtClean="0"/>
                        <a:t>A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33"/>
                      </a:pPr>
                      <a:r>
                        <a:rPr lang="en-US" dirty="0" smtClean="0"/>
                        <a:t>C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33"/>
                      </a:pPr>
                      <a:r>
                        <a:rPr lang="en-US" dirty="0" smtClean="0"/>
                        <a:t>B</a:t>
                      </a:r>
                    </a:p>
                  </a:txBody>
                  <a:tcPr marL="87630" marR="87630"/>
                </a:tc>
                <a:tc>
                  <a:txBody>
                    <a:bodyPr/>
                    <a:lstStyle/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Font typeface="+mj-lt"/>
                        <a:buAutoNum type="arabicPeriod" startAt="46"/>
                      </a:pPr>
                      <a:r>
                        <a:rPr lang="en-US" dirty="0" smtClean="0"/>
                        <a:t>B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46"/>
                      </a:pPr>
                      <a:r>
                        <a:rPr lang="en-US" dirty="0" smtClean="0"/>
                        <a:t>C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46"/>
                      </a:pPr>
                      <a:r>
                        <a:rPr lang="en-US" dirty="0" smtClean="0"/>
                        <a:t>A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Font typeface="+mj-lt"/>
                        <a:buAutoNum type="arabicPeriod" startAt="49"/>
                      </a:pPr>
                      <a:r>
                        <a:rPr lang="en-US" dirty="0" smtClean="0"/>
                        <a:t>B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49"/>
                      </a:pPr>
                      <a:r>
                        <a:rPr lang="en-US" dirty="0" smtClean="0"/>
                        <a:t>A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49"/>
                      </a:pPr>
                      <a:r>
                        <a:rPr lang="en-US" dirty="0" smtClean="0"/>
                        <a:t>C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49"/>
                      </a:pPr>
                      <a:r>
                        <a:rPr lang="en-US" dirty="0" smtClean="0"/>
                        <a:t>C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49"/>
                      </a:pPr>
                      <a:r>
                        <a:rPr lang="en-US" dirty="0" smtClean="0"/>
                        <a:t>B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49"/>
                      </a:pPr>
                      <a:r>
                        <a:rPr lang="en-US" dirty="0" smtClean="0"/>
                        <a:t>A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49"/>
                      </a:pPr>
                      <a:r>
                        <a:rPr lang="en-US" dirty="0" smtClean="0"/>
                        <a:t>C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49"/>
                      </a:pPr>
                      <a:r>
                        <a:rPr lang="en-US" dirty="0" smtClean="0"/>
                        <a:t>G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49"/>
                      </a:pPr>
                      <a:r>
                        <a:rPr lang="en-US" dirty="0" smtClean="0"/>
                        <a:t>C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49"/>
                      </a:pPr>
                      <a:r>
                        <a:rPr lang="en-US" dirty="0" smtClean="0"/>
                        <a:t>E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49"/>
                      </a:pPr>
                      <a:r>
                        <a:rPr lang="en-US" dirty="0" smtClean="0"/>
                        <a:t>F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49"/>
                      </a:pPr>
                      <a:r>
                        <a:rPr lang="en-US" dirty="0" smtClean="0"/>
                        <a:t>A</a:t>
                      </a:r>
                    </a:p>
                  </a:txBody>
                  <a:tcPr marL="87630" marR="87630"/>
                </a:tc>
                <a:tc>
                  <a:txBody>
                    <a:bodyPr/>
                    <a:lstStyle/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Font typeface="+mj-lt"/>
                        <a:buAutoNum type="arabicPeriod" startAt="61"/>
                      </a:pPr>
                      <a:r>
                        <a:rPr lang="en-US" dirty="0" smtClean="0"/>
                        <a:t>B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61"/>
                      </a:pPr>
                      <a:r>
                        <a:rPr lang="en-US" dirty="0" smtClean="0"/>
                        <a:t>H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61"/>
                      </a:pPr>
                      <a:r>
                        <a:rPr lang="en-US" dirty="0" smtClean="0"/>
                        <a:t>A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61"/>
                      </a:pPr>
                      <a:r>
                        <a:rPr lang="en-US" dirty="0" smtClean="0"/>
                        <a:t>A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Font typeface="+mj-lt"/>
                        <a:buAutoNum type="arabicPeriod" startAt="65"/>
                      </a:pPr>
                      <a:r>
                        <a:rPr lang="en-US" dirty="0" smtClean="0"/>
                        <a:t>A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65"/>
                      </a:pPr>
                      <a:r>
                        <a:rPr lang="en-US" dirty="0" smtClean="0"/>
                        <a:t>C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65"/>
                      </a:pPr>
                      <a:r>
                        <a:rPr lang="en-US" dirty="0" smtClean="0"/>
                        <a:t>B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65"/>
                      </a:pPr>
                      <a:r>
                        <a:rPr lang="en-US" dirty="0" smtClean="0"/>
                        <a:t>A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65"/>
                      </a:pPr>
                      <a:r>
                        <a:rPr lang="en-US" dirty="0" smtClean="0"/>
                        <a:t>B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65"/>
                      </a:pPr>
                      <a:r>
                        <a:rPr lang="en-US" dirty="0" smtClean="0"/>
                        <a:t>A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65"/>
                      </a:pPr>
                      <a:r>
                        <a:rPr lang="en-US" dirty="0" smtClean="0"/>
                        <a:t>C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65"/>
                      </a:pPr>
                      <a:r>
                        <a:rPr lang="en-US" dirty="0" smtClean="0"/>
                        <a:t>B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65"/>
                      </a:pPr>
                      <a:r>
                        <a:rPr lang="en-US" dirty="0" smtClean="0"/>
                        <a:t>B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65"/>
                      </a:pPr>
                      <a:r>
                        <a:rPr lang="en-US" dirty="0" smtClean="0"/>
                        <a:t>C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65"/>
                      </a:pPr>
                      <a:r>
                        <a:rPr lang="en-US" dirty="0" smtClean="0"/>
                        <a:t>B</a:t>
                      </a:r>
                    </a:p>
                  </a:txBody>
                  <a:tcPr marL="87630" marR="87630"/>
                </a:tc>
                <a:tc>
                  <a:txBody>
                    <a:bodyPr/>
                    <a:lstStyle/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Font typeface="+mj-lt"/>
                        <a:buAutoNum type="arabicPeriod" startAt="76"/>
                      </a:pPr>
                      <a:r>
                        <a:rPr lang="en-US" dirty="0" smtClean="0"/>
                        <a:t>B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76"/>
                      </a:pPr>
                      <a:r>
                        <a:rPr lang="en-US" dirty="0" smtClean="0"/>
                        <a:t>C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76"/>
                      </a:pPr>
                      <a:r>
                        <a:rPr lang="en-US" dirty="0" smtClean="0"/>
                        <a:t>A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76"/>
                      </a:pPr>
                      <a:r>
                        <a:rPr lang="en-US" dirty="0" smtClean="0"/>
                        <a:t>C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76"/>
                      </a:pPr>
                      <a:r>
                        <a:rPr lang="en-US" dirty="0" smtClean="0"/>
                        <a:t>A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Font typeface="+mj-lt"/>
                        <a:buAutoNum type="arabicPeriod" startAt="81"/>
                      </a:pPr>
                      <a:r>
                        <a:rPr lang="en-US" dirty="0" smtClean="0"/>
                        <a:t>A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81"/>
                      </a:pPr>
                      <a:r>
                        <a:rPr lang="en-US" dirty="0" smtClean="0"/>
                        <a:t>C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81"/>
                      </a:pPr>
                      <a:r>
                        <a:rPr lang="en-US" dirty="0" smtClean="0"/>
                        <a:t>A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81"/>
                      </a:pPr>
                      <a:r>
                        <a:rPr lang="en-US" dirty="0" smtClean="0"/>
                        <a:t>A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81"/>
                      </a:pPr>
                      <a:r>
                        <a:rPr lang="en-US" dirty="0" smtClean="0"/>
                        <a:t>A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81"/>
                      </a:pPr>
                      <a:r>
                        <a:rPr lang="en-US" dirty="0" smtClean="0"/>
                        <a:t>C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81"/>
                      </a:pPr>
                      <a:r>
                        <a:rPr lang="en-US" dirty="0" smtClean="0"/>
                        <a:t>B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81"/>
                      </a:pPr>
                      <a:r>
                        <a:rPr lang="en-US" dirty="0" smtClean="0"/>
                        <a:t>A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81"/>
                      </a:pPr>
                      <a:r>
                        <a:rPr lang="en-US" dirty="0" smtClean="0"/>
                        <a:t>C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81"/>
                      </a:pPr>
                      <a:r>
                        <a:rPr lang="en-US" dirty="0" smtClean="0"/>
                        <a:t>C</a:t>
                      </a:r>
                    </a:p>
                  </a:txBody>
                  <a:tcPr marL="87630" marR="87630"/>
                </a:tc>
                <a:tc>
                  <a:txBody>
                    <a:bodyPr/>
                    <a:lstStyle/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Font typeface="+mj-lt"/>
                        <a:buAutoNum type="arabicPeriod" startAt="91"/>
                      </a:pPr>
                      <a:r>
                        <a:rPr lang="en-US" dirty="0" smtClean="0"/>
                        <a:t>B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91"/>
                      </a:pPr>
                      <a:r>
                        <a:rPr lang="en-US" dirty="0" smtClean="0"/>
                        <a:t>A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91"/>
                      </a:pPr>
                      <a:r>
                        <a:rPr lang="en-US" dirty="0" smtClean="0"/>
                        <a:t>B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91"/>
                      </a:pPr>
                      <a:r>
                        <a:rPr lang="en-US" dirty="0" smtClean="0"/>
                        <a:t>B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91"/>
                      </a:pPr>
                      <a:r>
                        <a:rPr lang="en-US" dirty="0" smtClean="0"/>
                        <a:t>A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91"/>
                      </a:pPr>
                      <a:r>
                        <a:rPr lang="en-US" dirty="0" smtClean="0"/>
                        <a:t>C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Font typeface="+mj-lt"/>
                        <a:buAutoNum type="arabicPeriod" startAt="97"/>
                      </a:pPr>
                      <a:r>
                        <a:rPr lang="en-US" dirty="0" smtClean="0"/>
                        <a:t>C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97"/>
                      </a:pPr>
                      <a:r>
                        <a:rPr lang="en-US" dirty="0" smtClean="0"/>
                        <a:t>B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97"/>
                      </a:pPr>
                      <a:r>
                        <a:rPr lang="en-US" dirty="0" smtClean="0"/>
                        <a:t>A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97"/>
                      </a:pPr>
                      <a:r>
                        <a:rPr lang="en-US" dirty="0" smtClean="0"/>
                        <a:t>A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97"/>
                      </a:pPr>
                      <a:r>
                        <a:rPr lang="en-US" dirty="0" smtClean="0"/>
                        <a:t>A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97"/>
                      </a:pPr>
                      <a:r>
                        <a:rPr lang="en-US" dirty="0" smtClean="0"/>
                        <a:t>A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97"/>
                      </a:pPr>
                      <a:r>
                        <a:rPr lang="en-US" dirty="0" smtClean="0"/>
                        <a:t>C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97"/>
                      </a:pPr>
                      <a:r>
                        <a:rPr lang="en-US" dirty="0" smtClean="0"/>
                        <a:t>B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97"/>
                      </a:pPr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 marL="87630" marR="87630"/>
                </a:tc>
                <a:tc>
                  <a:txBody>
                    <a:bodyPr/>
                    <a:lstStyle/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Font typeface="+mj-lt"/>
                        <a:buAutoNum type="arabicPeriod" startAt="106"/>
                      </a:pPr>
                      <a:r>
                        <a:rPr lang="en-US" dirty="0" smtClean="0"/>
                        <a:t>B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106"/>
                      </a:pPr>
                      <a:r>
                        <a:rPr lang="en-US" dirty="0" smtClean="0"/>
                        <a:t>A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106"/>
                      </a:pPr>
                      <a:r>
                        <a:rPr lang="en-US" dirty="0" smtClean="0"/>
                        <a:t>B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106"/>
                      </a:pPr>
                      <a:r>
                        <a:rPr lang="en-US" dirty="0" smtClean="0"/>
                        <a:t>B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106"/>
                      </a:pPr>
                      <a:r>
                        <a:rPr lang="en-US" dirty="0" smtClean="0"/>
                        <a:t>A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106"/>
                      </a:pPr>
                      <a:r>
                        <a:rPr lang="en-US" dirty="0" smtClean="0"/>
                        <a:t>C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106"/>
                      </a:pPr>
                      <a:r>
                        <a:rPr lang="en-US" dirty="0" smtClean="0"/>
                        <a:t>B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Font typeface="+mj-lt"/>
                        <a:buAutoNum type="arabicPeriod" startAt="113"/>
                      </a:pPr>
                      <a:r>
                        <a:rPr lang="en-US" dirty="0" smtClean="0"/>
                        <a:t>E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113"/>
                      </a:pPr>
                      <a:r>
                        <a:rPr lang="en-US" dirty="0" smtClean="0"/>
                        <a:t>A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113"/>
                      </a:pPr>
                      <a:r>
                        <a:rPr lang="en-US" dirty="0" smtClean="0"/>
                        <a:t>F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113"/>
                      </a:pPr>
                      <a:r>
                        <a:rPr lang="en-US" dirty="0" smtClean="0"/>
                        <a:t>C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113"/>
                      </a:pPr>
                      <a:r>
                        <a:rPr lang="en-US" dirty="0" smtClean="0"/>
                        <a:t>E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113"/>
                      </a:pPr>
                      <a:r>
                        <a:rPr lang="en-US" dirty="0" smtClean="0"/>
                        <a:t>B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113"/>
                      </a:pPr>
                      <a:r>
                        <a:rPr lang="en-US" dirty="0" smtClean="0"/>
                        <a:t>B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113"/>
                      </a:pPr>
                      <a:r>
                        <a:rPr lang="en-US" dirty="0" smtClean="0"/>
                        <a:t>E</a:t>
                      </a:r>
                    </a:p>
                  </a:txBody>
                  <a:tcPr marL="87630" marR="87630"/>
                </a:tc>
                <a:tc>
                  <a:txBody>
                    <a:bodyPr/>
                    <a:lstStyle/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Font typeface="+mj-lt"/>
                        <a:buAutoNum type="arabicPeriod" startAt="121"/>
                      </a:pPr>
                      <a:r>
                        <a:rPr lang="en-US" dirty="0" smtClean="0"/>
                        <a:t>I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121"/>
                      </a:pPr>
                      <a:r>
                        <a:rPr lang="en-US" dirty="0" smtClean="0"/>
                        <a:t>A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121"/>
                      </a:pPr>
                      <a:r>
                        <a:rPr lang="en-US" dirty="0" smtClean="0"/>
                        <a:t>G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121"/>
                      </a:pPr>
                      <a:r>
                        <a:rPr lang="en-US" dirty="0" smtClean="0"/>
                        <a:t>H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121"/>
                      </a:pPr>
                      <a:r>
                        <a:rPr lang="en-US" dirty="0" smtClean="0"/>
                        <a:t>C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121"/>
                      </a:pPr>
                      <a:r>
                        <a:rPr lang="en-US" dirty="0" smtClean="0"/>
                        <a:t>D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121"/>
                      </a:pPr>
                      <a:r>
                        <a:rPr lang="en-US" dirty="0" smtClean="0"/>
                        <a:t>B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AutoNum type="arabicPeriod" startAt="121"/>
                      </a:pPr>
                      <a:r>
                        <a:rPr lang="en-US" dirty="0" smtClean="0"/>
                        <a:t>A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Font typeface="+mj-lt"/>
                        <a:buAutoNum type="arabicPeriod" startAt="129"/>
                      </a:pPr>
                      <a:r>
                        <a:rPr lang="en-US" dirty="0" smtClean="0"/>
                        <a:t>A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Font typeface="+mj-lt"/>
                        <a:buAutoNum type="arabicPeriod" startAt="129"/>
                      </a:pPr>
                      <a:r>
                        <a:rPr lang="en-US" dirty="0" smtClean="0"/>
                        <a:t>C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Font typeface="+mj-lt"/>
                        <a:buAutoNum type="arabicPeriod" startAt="129"/>
                      </a:pPr>
                      <a:r>
                        <a:rPr lang="en-US" dirty="0" smtClean="0"/>
                        <a:t>B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Font typeface="+mj-lt"/>
                        <a:buAutoNum type="arabicPeriod" startAt="129"/>
                      </a:pPr>
                      <a:r>
                        <a:rPr lang="en-US" dirty="0" smtClean="0"/>
                        <a:t>C</a:t>
                      </a:r>
                    </a:p>
                    <a:p>
                      <a:pPr marL="342900" indent="-342900">
                        <a:buClr>
                          <a:schemeClr val="bg2">
                            <a:lumMod val="50000"/>
                          </a:schemeClr>
                        </a:buClr>
                        <a:buFont typeface="+mj-lt"/>
                        <a:buAutoNum type="arabicPeriod" startAt="129"/>
                      </a:pPr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 marL="87630" marR="87630"/>
                </a:tc>
              </a:tr>
            </a:tbl>
          </a:graphicData>
        </a:graphic>
      </p:graphicFrame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sample - Matching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905000"/>
            <a:ext cx="3962400" cy="4623816"/>
          </a:xfrm>
        </p:spPr>
        <p:txBody>
          <a:bodyPr/>
          <a:lstStyle/>
          <a:p>
            <a:pPr>
              <a:buNone/>
            </a:pPr>
            <a:r>
              <a:rPr lang="en-US" b="1" dirty="0" smtClean="0">
                <a:solidFill>
                  <a:srgbClr val="92D050"/>
                </a:solidFill>
              </a:rPr>
              <a:t>Functions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getting attention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eliciting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narrating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managing interaction patterns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giving a definition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asking for clarification</a:t>
            </a:r>
          </a:p>
          <a:p>
            <a:r>
              <a:rPr lang="en-US" dirty="0" err="1" smtClean="0">
                <a:solidFill>
                  <a:srgbClr val="C00000"/>
                </a:solidFill>
              </a:rPr>
              <a:t>modelling</a:t>
            </a:r>
            <a:r>
              <a:rPr lang="en-US" dirty="0" smtClean="0">
                <a:solidFill>
                  <a:srgbClr val="C00000"/>
                </a:solidFill>
              </a:rPr>
              <a:t> 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43400" y="2286000"/>
            <a:ext cx="4572000" cy="4111752"/>
          </a:xfrm>
        </p:spPr>
        <p:txBody>
          <a:bodyPr/>
          <a:lstStyle/>
          <a:p>
            <a:pPr marL="633222" indent="-514350">
              <a:buFont typeface="+mj-lt"/>
              <a:buAutoNum type="arabicPeriod"/>
            </a:pPr>
            <a:r>
              <a:rPr lang="en-US" dirty="0" smtClean="0">
                <a:solidFill>
                  <a:srgbClr val="002060"/>
                </a:solidFill>
              </a:rPr>
              <a:t>A park is a place where people go to walk and relax. Children can play there, too.</a:t>
            </a:r>
          </a:p>
          <a:p>
            <a:pPr marL="633222" indent="-514350">
              <a:spcBef>
                <a:spcPts val="2400"/>
              </a:spcBef>
              <a:buFont typeface="+mj-lt"/>
              <a:buAutoNum type="arabicPeriod"/>
            </a:pPr>
            <a:r>
              <a:rPr lang="en-US" dirty="0" smtClean="0">
                <a:solidFill>
                  <a:srgbClr val="002060"/>
                </a:solidFill>
              </a:rPr>
              <a:t>OK, now...everyone …stop what you’re doing.</a:t>
            </a:r>
          </a:p>
          <a:p>
            <a:endParaRPr 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sample – Matching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905000"/>
            <a:ext cx="3962400" cy="4623816"/>
          </a:xfrm>
        </p:spPr>
        <p:txBody>
          <a:bodyPr/>
          <a:lstStyle/>
          <a:p>
            <a:pPr marL="118872" indent="0">
              <a:buNone/>
            </a:pPr>
            <a:r>
              <a:rPr lang="en-US" dirty="0" smtClean="0">
                <a:solidFill>
                  <a:srgbClr val="00B050"/>
                </a:solidFill>
              </a:rPr>
              <a:t>Functions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getting attention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eliciting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narrating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managing interaction patterns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giving a definition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asking for clarification</a:t>
            </a:r>
          </a:p>
          <a:p>
            <a:r>
              <a:rPr lang="en-US" dirty="0" err="1" smtClean="0">
                <a:solidFill>
                  <a:srgbClr val="C00000"/>
                </a:solidFill>
              </a:rPr>
              <a:t>modelling</a:t>
            </a:r>
            <a:r>
              <a:rPr lang="en-US" dirty="0" smtClean="0">
                <a:solidFill>
                  <a:srgbClr val="C00000"/>
                </a:solidFill>
              </a:rPr>
              <a:t> 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43400" y="2133600"/>
            <a:ext cx="4572000" cy="4264152"/>
          </a:xfrm>
        </p:spPr>
        <p:txBody>
          <a:bodyPr/>
          <a:lstStyle/>
          <a:p>
            <a:pPr marL="633222" indent="-514350">
              <a:buFont typeface="+mj-lt"/>
              <a:buAutoNum type="arabicPeriod" startAt="3"/>
            </a:pPr>
            <a:r>
              <a:rPr lang="en-US" dirty="0" smtClean="0">
                <a:solidFill>
                  <a:srgbClr val="002060"/>
                </a:solidFill>
              </a:rPr>
              <a:t>I’m not quite sure what you mean. Give us some more detail.</a:t>
            </a:r>
          </a:p>
          <a:p>
            <a:pPr marL="633222" indent="-514350">
              <a:spcBef>
                <a:spcPts val="2400"/>
              </a:spcBef>
              <a:buFont typeface="+mj-lt"/>
              <a:buAutoNum type="arabicPeriod" startAt="3"/>
            </a:pPr>
            <a:r>
              <a:rPr lang="en-US" dirty="0" smtClean="0">
                <a:solidFill>
                  <a:srgbClr val="002060"/>
                </a:solidFill>
              </a:rPr>
              <a:t>It was in the middle of the night and Tom was asleep. Suddenly he heard a sound.</a:t>
            </a:r>
          </a:p>
          <a:p>
            <a:endParaRPr 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sample – Matching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905000"/>
            <a:ext cx="3962400" cy="4623816"/>
          </a:xfrm>
        </p:spPr>
        <p:txBody>
          <a:bodyPr/>
          <a:lstStyle/>
          <a:p>
            <a:pPr marL="118872" indent="0">
              <a:buNone/>
            </a:pPr>
            <a:r>
              <a:rPr lang="en-US" dirty="0" smtClean="0">
                <a:solidFill>
                  <a:srgbClr val="00B050"/>
                </a:solidFill>
              </a:rPr>
              <a:t>Functions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getting attention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eliciting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narrating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managing interaction patterns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giving a definition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asking for clarification</a:t>
            </a:r>
          </a:p>
          <a:p>
            <a:r>
              <a:rPr lang="en-US" dirty="0" err="1" smtClean="0">
                <a:solidFill>
                  <a:srgbClr val="C00000"/>
                </a:solidFill>
              </a:rPr>
              <a:t>modelling</a:t>
            </a:r>
            <a:r>
              <a:rPr lang="en-US" dirty="0" smtClean="0">
                <a:solidFill>
                  <a:srgbClr val="C00000"/>
                </a:solidFill>
              </a:rPr>
              <a:t> 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43400" y="2286000"/>
            <a:ext cx="4572000" cy="4111752"/>
          </a:xfrm>
        </p:spPr>
        <p:txBody>
          <a:bodyPr/>
          <a:lstStyle/>
          <a:p>
            <a:pPr marL="633222" indent="-514350">
              <a:buFont typeface="+mj-lt"/>
              <a:buAutoNum type="arabicPeriod" startAt="5"/>
            </a:pPr>
            <a:r>
              <a:rPr lang="en-US" dirty="0" smtClean="0">
                <a:solidFill>
                  <a:srgbClr val="002060"/>
                </a:solidFill>
              </a:rPr>
              <a:t>You say it like this – </a:t>
            </a:r>
            <a:r>
              <a:rPr lang="en-US" i="1" dirty="0" smtClean="0">
                <a:solidFill>
                  <a:srgbClr val="002060"/>
                </a:solidFill>
              </a:rPr>
              <a:t>comfortable</a:t>
            </a:r>
            <a:r>
              <a:rPr lang="en-US" dirty="0" smtClean="0">
                <a:solidFill>
                  <a:srgbClr val="002060"/>
                </a:solidFill>
              </a:rPr>
              <a:t>. Now repeat.</a:t>
            </a:r>
          </a:p>
          <a:p>
            <a:pPr marL="633222" indent="-514350">
              <a:spcBef>
                <a:spcPts val="3000"/>
              </a:spcBef>
              <a:buFont typeface="+mj-lt"/>
              <a:buAutoNum type="arabicPeriod" startAt="5"/>
            </a:pPr>
            <a:r>
              <a:rPr lang="en-US" dirty="0" smtClean="0">
                <a:solidFill>
                  <a:srgbClr val="002060"/>
                </a:solidFill>
              </a:rPr>
              <a:t>The room in a house where people cook is called a k…., </a:t>
            </a:r>
            <a:r>
              <a:rPr lang="en-US" dirty="0" err="1" smtClean="0">
                <a:solidFill>
                  <a:srgbClr val="002060"/>
                </a:solidFill>
              </a:rPr>
              <a:t>ki</a:t>
            </a:r>
            <a:r>
              <a:rPr lang="en-US" dirty="0" smtClean="0">
                <a:solidFill>
                  <a:srgbClr val="002060"/>
                </a:solidFill>
              </a:rPr>
              <a:t>…?</a:t>
            </a:r>
            <a:endParaRPr 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sample – Multiple choice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33222" indent="-514350">
              <a:buFont typeface="+mj-lt"/>
              <a:buAutoNum type="arabicPeriod"/>
            </a:pPr>
            <a:r>
              <a:rPr lang="en-US" dirty="0" smtClean="0">
                <a:solidFill>
                  <a:srgbClr val="C00000"/>
                </a:solidFill>
              </a:rPr>
              <a:t>What does a teacher show by </a:t>
            </a:r>
            <a:r>
              <a:rPr lang="en-US" b="1" dirty="0" smtClean="0">
                <a:solidFill>
                  <a:srgbClr val="C00000"/>
                </a:solidFill>
              </a:rPr>
              <a:t>acknowledging</a:t>
            </a:r>
            <a:r>
              <a:rPr lang="en-US" dirty="0" smtClean="0">
                <a:solidFill>
                  <a:srgbClr val="C00000"/>
                </a:solidFill>
              </a:rPr>
              <a:t> something or someone?</a:t>
            </a:r>
            <a:endParaRPr lang="en-US" dirty="0" smtClean="0"/>
          </a:p>
          <a:p>
            <a:pPr marL="925830" lvl="1" indent="-514350">
              <a:spcBef>
                <a:spcPts val="3000"/>
              </a:spcBef>
              <a:buFont typeface="+mj-lt"/>
              <a:buAutoNum type="alphaUcPeriod"/>
            </a:pPr>
            <a:r>
              <a:rPr lang="en-US" dirty="0" smtClean="0"/>
              <a:t>that they know them well</a:t>
            </a:r>
          </a:p>
          <a:p>
            <a:pPr marL="925830" lvl="1" indent="-514350">
              <a:buFont typeface="+mj-lt"/>
              <a:buAutoNum type="alphaUcPeriod"/>
            </a:pPr>
            <a:r>
              <a:rPr lang="en-US" dirty="0" smtClean="0"/>
              <a:t>that they have noticed them</a:t>
            </a:r>
          </a:p>
          <a:p>
            <a:pPr marL="925830" lvl="1" indent="-514350">
              <a:buFont typeface="+mj-lt"/>
              <a:buAutoNum type="alphaUcPeriod"/>
            </a:pPr>
            <a:r>
              <a:rPr lang="en-US" dirty="0" smtClean="0"/>
              <a:t>that they will ask them a question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5448"/>
            <a:ext cx="9144000" cy="1252728"/>
          </a:xfrm>
        </p:spPr>
        <p:txBody>
          <a:bodyPr>
            <a:normAutofit/>
          </a:bodyPr>
          <a:lstStyle/>
          <a:p>
            <a:r>
              <a:rPr lang="en-US" dirty="0" smtClean="0"/>
              <a:t>Test sample – Multiple choice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4267200"/>
          </a:xfrm>
        </p:spPr>
        <p:txBody>
          <a:bodyPr/>
          <a:lstStyle/>
          <a:p>
            <a:pPr marL="633222" indent="-514350">
              <a:buFont typeface="+mj-lt"/>
              <a:buAutoNum type="arabicPeriod" startAt="2"/>
            </a:pPr>
            <a:r>
              <a:rPr lang="en-US" dirty="0" smtClean="0">
                <a:solidFill>
                  <a:srgbClr val="C00000"/>
                </a:solidFill>
              </a:rPr>
              <a:t>What do you do when you </a:t>
            </a:r>
            <a:r>
              <a:rPr lang="en-US" b="1" dirty="0" smtClean="0">
                <a:solidFill>
                  <a:srgbClr val="C00000"/>
                </a:solidFill>
              </a:rPr>
              <a:t>clarify</a:t>
            </a:r>
            <a:r>
              <a:rPr lang="en-US" dirty="0" smtClean="0">
                <a:solidFill>
                  <a:srgbClr val="C00000"/>
                </a:solidFill>
              </a:rPr>
              <a:t>?</a:t>
            </a:r>
            <a:endParaRPr lang="en-US" dirty="0" smtClean="0"/>
          </a:p>
          <a:p>
            <a:pPr marL="925830" lvl="1" indent="-514350">
              <a:spcBef>
                <a:spcPts val="3000"/>
              </a:spcBef>
              <a:buFont typeface="+mj-lt"/>
              <a:buAutoNum type="alphaUcPeriod"/>
            </a:pPr>
            <a:r>
              <a:rPr lang="en-US" dirty="0" smtClean="0"/>
              <a:t>agree with your partner</a:t>
            </a:r>
          </a:p>
          <a:p>
            <a:pPr marL="925830" lvl="1" indent="-514350">
              <a:buFont typeface="+mj-lt"/>
              <a:buAutoNum type="alphaUcPeriod"/>
            </a:pPr>
            <a:r>
              <a:rPr lang="en-US" dirty="0" smtClean="0"/>
              <a:t>reach a conclusion</a:t>
            </a:r>
          </a:p>
          <a:p>
            <a:pPr marL="925830" lvl="1" indent="-514350">
              <a:buFont typeface="+mj-lt"/>
              <a:buAutoNum type="alphaUcPeriod"/>
            </a:pPr>
            <a:r>
              <a:rPr lang="en-US" dirty="0" smtClean="0"/>
              <a:t>make what you said clearer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802</TotalTime>
  <Words>1366</Words>
  <Application>Microsoft Office PowerPoint</Application>
  <PresentationFormat>On-screen Show (4:3)</PresentationFormat>
  <Paragraphs>405</Paragraphs>
  <Slides>41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6" baseType="lpstr">
      <vt:lpstr>Arial</vt:lpstr>
      <vt:lpstr>Calibri</vt:lpstr>
      <vt:lpstr>Calibri Light</vt:lpstr>
      <vt:lpstr>Wingdings</vt:lpstr>
      <vt:lpstr>Office Theme</vt:lpstr>
      <vt:lpstr>MANAGING  TEACHING and LEARNING</vt:lpstr>
      <vt:lpstr>TEACHER’S LANGUAGE IN THE CLASSROOM</vt:lpstr>
      <vt:lpstr>Functions of teacher language</vt:lpstr>
      <vt:lpstr>A sample of classroom discourse (from TKT, Modules 1,2,and 3, p. 184)</vt:lpstr>
      <vt:lpstr>Test sample - Matching</vt:lpstr>
      <vt:lpstr>Test sample – Matching (cont.)</vt:lpstr>
      <vt:lpstr>Test sample – Matching (cont.)</vt:lpstr>
      <vt:lpstr>Test sample – Multiple choice</vt:lpstr>
      <vt:lpstr>Test sample – Multiple choice (cont.)</vt:lpstr>
      <vt:lpstr>Test sample – Multiple choice (cont.)</vt:lpstr>
      <vt:lpstr>Levels of formality of teacher’s language</vt:lpstr>
      <vt:lpstr>Test sample – Matching</vt:lpstr>
      <vt:lpstr>Test sample – Matching (cont.)</vt:lpstr>
      <vt:lpstr>Test sample – Matching (cont.)</vt:lpstr>
      <vt:lpstr>CORRECTING LEARNERS</vt:lpstr>
      <vt:lpstr>Categorising learners’ mistakes</vt:lpstr>
      <vt:lpstr>Categorising learners’ mistakes</vt:lpstr>
      <vt:lpstr>Test sample – Matching</vt:lpstr>
      <vt:lpstr>Test sample – Matching (cont.)</vt:lpstr>
      <vt:lpstr>Test sample – Matching (cont.)</vt:lpstr>
      <vt:lpstr>Test sample – Matching (cont.)</vt:lpstr>
      <vt:lpstr>Test sample – Matching (cont.)</vt:lpstr>
      <vt:lpstr>Correction strategies and techniques Oral correction</vt:lpstr>
      <vt:lpstr>Correction strategies and techniques Oral correction (cont.)</vt:lpstr>
      <vt:lpstr>Correction strategies and techniques Oral correction (cont.)</vt:lpstr>
      <vt:lpstr>Correction strategies and techniques Oral correction (cont.)</vt:lpstr>
      <vt:lpstr>Test sample – Matching</vt:lpstr>
      <vt:lpstr>Test sample – Matching (cont.)</vt:lpstr>
      <vt:lpstr>Test sample – Matching (cont.)</vt:lpstr>
      <vt:lpstr>Test sample – Matching (cont.)</vt:lpstr>
      <vt:lpstr>Test sample – Matching (cont.)</vt:lpstr>
      <vt:lpstr>Correction strategies and techniques Written correction</vt:lpstr>
      <vt:lpstr>TEACHER ROLES</vt:lpstr>
      <vt:lpstr>Test sample – Multiple choice</vt:lpstr>
      <vt:lpstr>Test sample – Multiple choice (cont.)</vt:lpstr>
      <vt:lpstr>Test sample – Multiple choice (cont.)</vt:lpstr>
      <vt:lpstr>Test sample – Multiple choice (cont.)</vt:lpstr>
      <vt:lpstr>Test sample – Multiple choice (cont.)</vt:lpstr>
      <vt:lpstr>Test sample – Multiple choice (cont.)</vt:lpstr>
      <vt:lpstr>Test sample – Multiple choice (cont.)</vt:lpstr>
      <vt:lpstr>Answer Keys (Topic 2)</vt:lpstr>
    </vt:vector>
  </TitlesOfParts>
  <Company>Grizli777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MANAGING  TEACHING and LEARNING</dc:title>
  <dc:creator>Hoai Minh</dc:creator>
  <cp:lastModifiedBy>Thao Dinh</cp:lastModifiedBy>
  <cp:revision>36</cp:revision>
  <cp:lastPrinted>2015-08-02T15:20:02Z</cp:lastPrinted>
  <dcterms:created xsi:type="dcterms:W3CDTF">2014-05-21T14:15:59Z</dcterms:created>
  <dcterms:modified xsi:type="dcterms:W3CDTF">2015-08-02T15:21:15Z</dcterms:modified>
</cp:coreProperties>
</file>